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46"/>
  </p:notesMasterIdLst>
  <p:sldIdLst>
    <p:sldId id="256" r:id="rId2"/>
    <p:sldId id="291" r:id="rId3"/>
    <p:sldId id="290" r:id="rId4"/>
    <p:sldId id="293" r:id="rId5"/>
    <p:sldId id="307" r:id="rId6"/>
    <p:sldId id="275" r:id="rId7"/>
    <p:sldId id="305" r:id="rId8"/>
    <p:sldId id="309" r:id="rId9"/>
    <p:sldId id="310" r:id="rId10"/>
    <p:sldId id="311" r:id="rId11"/>
    <p:sldId id="259" r:id="rId12"/>
    <p:sldId id="260" r:id="rId13"/>
    <p:sldId id="288" r:id="rId14"/>
    <p:sldId id="261" r:id="rId15"/>
    <p:sldId id="316" r:id="rId16"/>
    <p:sldId id="317" r:id="rId17"/>
    <p:sldId id="334" r:id="rId18"/>
    <p:sldId id="318" r:id="rId19"/>
    <p:sldId id="312" r:id="rId20"/>
    <p:sldId id="280" r:id="rId21"/>
    <p:sldId id="313" r:id="rId22"/>
    <p:sldId id="325" r:id="rId23"/>
    <p:sldId id="326" r:id="rId24"/>
    <p:sldId id="327" r:id="rId25"/>
    <p:sldId id="315" r:id="rId26"/>
    <p:sldId id="328" r:id="rId27"/>
    <p:sldId id="330" r:id="rId28"/>
    <p:sldId id="329" r:id="rId29"/>
    <p:sldId id="314" r:id="rId30"/>
    <p:sldId id="331" r:id="rId31"/>
    <p:sldId id="332" r:id="rId32"/>
    <p:sldId id="333" r:id="rId33"/>
    <p:sldId id="319" r:id="rId34"/>
    <p:sldId id="320" r:id="rId35"/>
    <p:sldId id="321" r:id="rId36"/>
    <p:sldId id="322" r:id="rId37"/>
    <p:sldId id="323" r:id="rId38"/>
    <p:sldId id="324" r:id="rId39"/>
    <p:sldId id="273" r:id="rId40"/>
    <p:sldId id="302" r:id="rId41"/>
    <p:sldId id="297" r:id="rId42"/>
    <p:sldId id="304" r:id="rId43"/>
    <p:sldId id="281" r:id="rId44"/>
    <p:sldId id="274"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A43470-21E1-45DD-B812-F0015F9025A7}">
  <a:tblStyle styleId="{21A43470-21E1-45DD-B812-F0015F9025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21"/>
    <p:restoredTop sz="92543"/>
  </p:normalViewPr>
  <p:slideViewPr>
    <p:cSldViewPr snapToGrid="0">
      <p:cViewPr varScale="1">
        <p:scale>
          <a:sx n="161" d="100"/>
          <a:sy n="161" d="100"/>
        </p:scale>
        <p:origin x="224" y="41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9f18a2b32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59f18a2b32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4" name="Google Shape;134;g59f18a2b32_2_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9f18a2b32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59f18a2b32_2_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So, it is clear that humans cannot keep up with so much information, coming from so many domains!</a:t>
            </a:r>
            <a:endParaRPr/>
          </a:p>
          <a:p>
            <a:pPr marL="0" lvl="0" indent="0" algn="l" rtl="0">
              <a:spcBef>
                <a:spcPts val="0"/>
              </a:spcBef>
              <a:spcAft>
                <a:spcPts val="0"/>
              </a:spcAft>
              <a:buNone/>
            </a:pPr>
            <a:r>
              <a:rPr lang="en"/>
              <a:t>And if that’s case then machines must help!</a:t>
            </a:r>
            <a:endParaRPr/>
          </a:p>
        </p:txBody>
      </p:sp>
      <p:sp>
        <p:nvSpPr>
          <p:cNvPr id="161" name="Google Shape;161;g59f18a2b32_2_1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151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7dcacb5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17dcacb5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9f18a2b32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59f18a2b32_2_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So, it is clear that humans cannot keep up with so much information, coming from so many domains!</a:t>
            </a:r>
            <a:endParaRPr/>
          </a:p>
          <a:p>
            <a:pPr marL="0" lvl="0" indent="0" algn="l" rtl="0">
              <a:spcBef>
                <a:spcPts val="0"/>
              </a:spcBef>
              <a:spcAft>
                <a:spcPts val="0"/>
              </a:spcAft>
              <a:buNone/>
            </a:pPr>
            <a:r>
              <a:rPr lang="en"/>
              <a:t>And if that’s case then machines must help!</a:t>
            </a:r>
            <a:endParaRPr/>
          </a:p>
        </p:txBody>
      </p:sp>
      <p:sp>
        <p:nvSpPr>
          <p:cNvPr id="161" name="Google Shape;161;g59f18a2b32_2_1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9f18a2b32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59f18a2b32_2_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So, it is clear that humans cannot keep up with so much information, coming from so many domains!</a:t>
            </a:r>
            <a:endParaRPr dirty="0"/>
          </a:p>
          <a:p>
            <a:pPr marL="0" lvl="0" indent="0" algn="l" rtl="0">
              <a:spcBef>
                <a:spcPts val="0"/>
              </a:spcBef>
              <a:spcAft>
                <a:spcPts val="0"/>
              </a:spcAft>
              <a:buNone/>
            </a:pPr>
            <a:r>
              <a:rPr lang="en" dirty="0"/>
              <a:t>And if that’s case then machines must help!</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Active voice</a:t>
            </a:r>
            <a:endParaRPr dirty="0"/>
          </a:p>
        </p:txBody>
      </p:sp>
      <p:sp>
        <p:nvSpPr>
          <p:cNvPr id="161" name="Google Shape;161;g59f18a2b32_2_1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82480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7dcacb5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517dcacb5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 name="Google Shape;169;g517dcacb5c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Speak out the example. </a:t>
            </a:r>
          </a:p>
        </p:txBody>
      </p:sp>
    </p:spTree>
    <p:extLst>
      <p:ext uri="{BB962C8B-B14F-4D97-AF65-F5344CB8AC3E}">
        <p14:creationId xmlns:p14="http://schemas.microsoft.com/office/powerpoint/2010/main" val="800542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7dcacb5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517dcacb5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 name="Google Shape;169;g517dcacb5c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209890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7dcacb5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517dcacb5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 name="Google Shape;169;g517dcacb5c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4046204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7dcacb5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517dcacb5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 name="Google Shape;169;g517dcacb5c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1164330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a067cb21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a067cb21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Row is the training and column is testing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Speak out an example - </a:t>
            </a:r>
            <a:endParaRPr dirty="0"/>
          </a:p>
        </p:txBody>
      </p:sp>
    </p:spTree>
    <p:extLst>
      <p:ext uri="{BB962C8B-B14F-4D97-AF65-F5344CB8AC3E}">
        <p14:creationId xmlns:p14="http://schemas.microsoft.com/office/powerpoint/2010/main" val="77128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17dcacb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17dcacb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87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a067cb21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a067cb21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Row is the training and column is testing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Speak out an example - </a:t>
            </a:r>
            <a:endParaRPr dirty="0"/>
          </a:p>
        </p:txBody>
      </p:sp>
    </p:spTree>
    <p:extLst>
      <p:ext uri="{BB962C8B-B14F-4D97-AF65-F5344CB8AC3E}">
        <p14:creationId xmlns:p14="http://schemas.microsoft.com/office/powerpoint/2010/main" val="629436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a067cb21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a067cb21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015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a067cb21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a067cb21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830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a067cb21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a067cb21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17dcacb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17dcacb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80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Speak out the example. </a:t>
            </a:r>
          </a:p>
        </p:txBody>
      </p:sp>
    </p:spTree>
    <p:extLst>
      <p:ext uri="{BB962C8B-B14F-4D97-AF65-F5344CB8AC3E}">
        <p14:creationId xmlns:p14="http://schemas.microsoft.com/office/powerpoint/2010/main" val="6737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Speak out the example. </a:t>
            </a:r>
          </a:p>
        </p:txBody>
      </p:sp>
    </p:spTree>
    <p:extLst>
      <p:ext uri="{BB962C8B-B14F-4D97-AF65-F5344CB8AC3E}">
        <p14:creationId xmlns:p14="http://schemas.microsoft.com/office/powerpoint/2010/main" val="3557134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speak the </a:t>
            </a:r>
            <a:r>
              <a:rPr lang="en-US" dirty="0" err="1"/>
              <a:t>questiona</a:t>
            </a:r>
            <a:r>
              <a:rPr lang="en-US" dirty="0"/>
              <a:t> and the correct answer. </a:t>
            </a:r>
          </a:p>
        </p:txBody>
      </p:sp>
    </p:spTree>
    <p:extLst>
      <p:ext uri="{BB962C8B-B14F-4D97-AF65-F5344CB8AC3E}">
        <p14:creationId xmlns:p14="http://schemas.microsoft.com/office/powerpoint/2010/main" val="305623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speak the </a:t>
            </a:r>
            <a:r>
              <a:rPr lang="en-US" dirty="0" err="1"/>
              <a:t>questiona</a:t>
            </a:r>
            <a:r>
              <a:rPr lang="en-US" dirty="0"/>
              <a:t> and the correct answer. </a:t>
            </a:r>
          </a:p>
        </p:txBody>
      </p:sp>
    </p:spTree>
    <p:extLst>
      <p:ext uri="{BB962C8B-B14F-4D97-AF65-F5344CB8AC3E}">
        <p14:creationId xmlns:p14="http://schemas.microsoft.com/office/powerpoint/2010/main" val="701331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speak the </a:t>
            </a:r>
            <a:r>
              <a:rPr lang="en-US" dirty="0" err="1"/>
              <a:t>questiona</a:t>
            </a:r>
            <a:r>
              <a:rPr lang="en-US" dirty="0"/>
              <a:t> and the correct answer. </a:t>
            </a:r>
          </a:p>
        </p:txBody>
      </p:sp>
    </p:spTree>
    <p:extLst>
      <p:ext uri="{BB962C8B-B14F-4D97-AF65-F5344CB8AC3E}">
        <p14:creationId xmlns:p14="http://schemas.microsoft.com/office/powerpoint/2010/main" val="2810162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7dcacb5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517dcacb5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 name="Google Shape;169;g517dcacb5c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10820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623888" y="1282304"/>
            <a:ext cx="7886700" cy="173666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5" name="Google Shape;65;p15"/>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66" name="Google Shape;66;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7" name="Google Shape;79;p17">
            <a:extLst>
              <a:ext uri="{FF2B5EF4-FFF2-40B4-BE49-F238E27FC236}">
                <a16:creationId xmlns:a16="http://schemas.microsoft.com/office/drawing/2014/main" id="{D1702687-CB55-8540-A71D-B1BE660ECBBA}"/>
              </a:ext>
            </a:extLst>
          </p:cNvPr>
          <p:cNvCxnSpPr/>
          <p:nvPr userDrawn="1"/>
        </p:nvCxnSpPr>
        <p:spPr>
          <a:xfrm>
            <a:off x="452438" y="3131268"/>
            <a:ext cx="8229600" cy="6480"/>
          </a:xfrm>
          <a:prstGeom prst="straightConnector1">
            <a:avLst/>
          </a:prstGeom>
          <a:noFill/>
          <a:ln w="12700" cap="flat" cmpd="sng">
            <a:solidFill>
              <a:srgbClr val="FF0000"/>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99240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79" name="Google Shape;79;p17"/>
          <p:cNvCxnSpPr/>
          <p:nvPr/>
        </p:nvCxnSpPr>
        <p:spPr>
          <a:xfrm>
            <a:off x="457200" y="1121040"/>
            <a:ext cx="8229600" cy="6480"/>
          </a:xfrm>
          <a:prstGeom prst="straightConnector1">
            <a:avLst/>
          </a:prstGeom>
          <a:noFill/>
          <a:ln w="12700" cap="flat" cmpd="sng">
            <a:solidFill>
              <a:srgbClr val="FF0000"/>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628650" y="179502"/>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85" name="Google Shape;85;p18"/>
          <p:cNvCxnSpPr/>
          <p:nvPr/>
        </p:nvCxnSpPr>
        <p:spPr>
          <a:xfrm>
            <a:off x="457200" y="978165"/>
            <a:ext cx="8229600" cy="6480"/>
          </a:xfrm>
          <a:prstGeom prst="straightConnector1">
            <a:avLst/>
          </a:prstGeom>
          <a:noFill/>
          <a:ln w="12700" cap="flat" cmpd="sng">
            <a:solidFill>
              <a:srgbClr val="FF0000"/>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9"/>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9"/>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93" name="Google Shape;93;p19"/>
          <p:cNvCxnSpPr/>
          <p:nvPr/>
        </p:nvCxnSpPr>
        <p:spPr>
          <a:xfrm>
            <a:off x="457200" y="1121040"/>
            <a:ext cx="8229600" cy="6480"/>
          </a:xfrm>
          <a:prstGeom prst="straightConnector1">
            <a:avLst/>
          </a:prstGeom>
          <a:noFill/>
          <a:ln w="12700" cap="flat" cmpd="sng">
            <a:solidFill>
              <a:srgbClr val="FF0000"/>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9841" y="273845"/>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0"/>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7" name="Google Shape;97;p20"/>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20"/>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9" name="Google Shape;99;p20"/>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0" name="Google Shape;100;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03" name="Google Shape;103;p20"/>
          <p:cNvCxnSpPr/>
          <p:nvPr/>
        </p:nvCxnSpPr>
        <p:spPr>
          <a:xfrm>
            <a:off x="457200" y="1121040"/>
            <a:ext cx="8229600" cy="6480"/>
          </a:xfrm>
          <a:prstGeom prst="straightConnector1">
            <a:avLst/>
          </a:prstGeom>
          <a:noFill/>
          <a:ln w="12700" cap="flat" cmpd="sng">
            <a:solidFill>
              <a:srgbClr val="FF0000"/>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1"/>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07" name="Google Shape;107;p21"/>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8" name="Google Shape;108;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2"/>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14" name="Google Shape;114;p22"/>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5" name="Google Shape;115;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23"/>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1" name="Google Shape;121;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24" name="Google Shape;124;p23"/>
          <p:cNvCxnSpPr/>
          <p:nvPr/>
        </p:nvCxnSpPr>
        <p:spPr>
          <a:xfrm>
            <a:off x="457200" y="1121040"/>
            <a:ext cx="8229600" cy="6480"/>
          </a:xfrm>
          <a:prstGeom prst="straightConnector1">
            <a:avLst/>
          </a:prstGeom>
          <a:noFill/>
          <a:ln w="12700" cap="flat" cmpd="sng">
            <a:solidFill>
              <a:srgbClr val="FF0000"/>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rot="5400000">
            <a:off x="5350073" y="1467445"/>
            <a:ext cx="4358879"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4"/>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 name="Google Shape;128;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medium.com/datadriveninvestor/extending-google-bert-as-question-and-answering-model-and-chatbot-e3e7b47b721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Term_frequency"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623888" y="631797"/>
            <a:ext cx="7886700" cy="2139553"/>
          </a:xfrm>
          <a:prstGeom prst="rect">
            <a:avLst/>
          </a:prstGeom>
          <a:noFill/>
          <a:ln>
            <a:noFill/>
          </a:ln>
        </p:spPr>
        <p:txBody>
          <a:bodyPr spcFirstLastPara="1" wrap="square" lIns="91425" tIns="45700" rIns="91425" bIns="45700" anchor="b" anchorCtr="0">
            <a:noAutofit/>
          </a:bodyPr>
          <a:lstStyle/>
          <a:p>
            <a:pPr lvl="0" algn="ctr">
              <a:buSzPts val="3600"/>
            </a:pPr>
            <a:r>
              <a:rPr lang="en-US" sz="4000" dirty="0"/>
              <a:t>Survey of Multiple Choice Question Answering Systems</a:t>
            </a:r>
            <a:endParaRPr sz="4000" b="1" dirty="0">
              <a:latin typeface="Calibri"/>
              <a:ea typeface="Calibri"/>
              <a:cs typeface="Calibri"/>
              <a:sym typeface="Calibri"/>
            </a:endParaRPr>
          </a:p>
        </p:txBody>
      </p:sp>
      <p:sp>
        <p:nvSpPr>
          <p:cNvPr id="137" name="Google Shape;137;p25"/>
          <p:cNvSpPr txBox="1">
            <a:spLocks noGrp="1"/>
          </p:cNvSpPr>
          <p:nvPr>
            <p:ph type="body" idx="1"/>
          </p:nvPr>
        </p:nvSpPr>
        <p:spPr>
          <a:xfrm>
            <a:off x="623888" y="3098549"/>
            <a:ext cx="7886700" cy="97127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Clr>
                <a:schemeClr val="dk1"/>
              </a:buClr>
              <a:buSzPts val="1400"/>
              <a:buNone/>
            </a:pPr>
            <a:r>
              <a:rPr lang="en-US" sz="2400" b="1" dirty="0" err="1">
                <a:solidFill>
                  <a:schemeClr val="dk1"/>
                </a:solidFill>
              </a:rPr>
              <a:t>Vikas</a:t>
            </a:r>
            <a:r>
              <a:rPr lang="en-US" sz="2400" b="1" dirty="0">
                <a:solidFill>
                  <a:schemeClr val="dk1"/>
                </a:solidFill>
              </a:rPr>
              <a:t> Yadav</a:t>
            </a:r>
            <a:endParaRPr sz="2400" dirty="0">
              <a:solidFill>
                <a:schemeClr val="dk1"/>
              </a:solidFill>
            </a:endParaRPr>
          </a:p>
        </p:txBody>
      </p:sp>
      <p:sp>
        <p:nvSpPr>
          <p:cNvPr id="138" name="Google Shape;138;p2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139" name="Google Shape;139;p25" descr="download.jpeg"/>
          <p:cNvPicPr preferRelativeResize="0"/>
          <p:nvPr/>
        </p:nvPicPr>
        <p:blipFill rotWithShape="1">
          <a:blip r:embed="rId3">
            <a:alphaModFix/>
          </a:blip>
          <a:srcRect/>
          <a:stretch/>
        </p:blipFill>
        <p:spPr>
          <a:xfrm>
            <a:off x="2171145" y="4069828"/>
            <a:ext cx="2578606" cy="643216"/>
          </a:xfrm>
          <a:prstGeom prst="rect">
            <a:avLst/>
          </a:prstGeom>
          <a:noFill/>
          <a:ln>
            <a:noFill/>
          </a:ln>
        </p:spPr>
      </p:pic>
      <p:pic>
        <p:nvPicPr>
          <p:cNvPr id="140" name="Google Shape;140;p25" descr="clulab.png"/>
          <p:cNvPicPr preferRelativeResize="0"/>
          <p:nvPr/>
        </p:nvPicPr>
        <p:blipFill rotWithShape="1">
          <a:blip r:embed="rId4">
            <a:alphaModFix/>
          </a:blip>
          <a:srcRect/>
          <a:stretch/>
        </p:blipFill>
        <p:spPr>
          <a:xfrm>
            <a:off x="5622205" y="3699592"/>
            <a:ext cx="1115894" cy="1394869"/>
          </a:xfrm>
          <a:prstGeom prst="rect">
            <a:avLst/>
          </a:prstGeom>
          <a:noFill/>
          <a:ln>
            <a:noFill/>
          </a:ln>
        </p:spPr>
      </p:pic>
      <p:sp>
        <p:nvSpPr>
          <p:cNvPr id="2" name="TextBox 1">
            <a:extLst>
              <a:ext uri="{FF2B5EF4-FFF2-40B4-BE49-F238E27FC236}">
                <a16:creationId xmlns:a16="http://schemas.microsoft.com/office/drawing/2014/main" id="{8D58609F-2580-524B-821A-BC9F82A893F6}"/>
              </a:ext>
            </a:extLst>
          </p:cNvPr>
          <p:cNvSpPr txBox="1"/>
          <p:nvPr/>
        </p:nvSpPr>
        <p:spPr>
          <a:xfrm>
            <a:off x="6710766" y="426203"/>
            <a:ext cx="184731" cy="307777"/>
          </a:xfrm>
          <a:prstGeom prst="rect">
            <a:avLst/>
          </a:prstGeom>
          <a:noFill/>
        </p:spPr>
        <p:txBody>
          <a:bodyPr wrap="non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7574"/>
    </mc:Choice>
    <mc:Fallback xmlns="">
      <p:transition spd="slow" advTm="275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3" name="Title 2">
            <a:extLst>
              <a:ext uri="{FF2B5EF4-FFF2-40B4-BE49-F238E27FC236}">
                <a16:creationId xmlns:a16="http://schemas.microsoft.com/office/drawing/2014/main" id="{B0DE027B-7565-F049-BE8D-8B32FD8DF604}"/>
              </a:ext>
            </a:extLst>
          </p:cNvPr>
          <p:cNvSpPr>
            <a:spLocks noGrp="1"/>
          </p:cNvSpPr>
          <p:nvPr>
            <p:ph type="title"/>
          </p:nvPr>
        </p:nvSpPr>
        <p:spPr/>
        <p:txBody>
          <a:bodyPr/>
          <a:lstStyle/>
          <a:p>
            <a:r>
              <a:rPr lang="en-US" dirty="0">
                <a:solidFill>
                  <a:schemeClr val="tx1"/>
                </a:solidFill>
              </a:rPr>
              <a:t>Applications:</a:t>
            </a:r>
          </a:p>
        </p:txBody>
      </p:sp>
      <p:sp>
        <p:nvSpPr>
          <p:cNvPr id="163" name="Google Shape;163;p2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6" name="Picture 5">
            <a:extLst>
              <a:ext uri="{FF2B5EF4-FFF2-40B4-BE49-F238E27FC236}">
                <a16:creationId xmlns:a16="http://schemas.microsoft.com/office/drawing/2014/main" id="{18E9F6F0-C84E-7642-BD23-F5704019D19F}"/>
              </a:ext>
            </a:extLst>
          </p:cNvPr>
          <p:cNvPicPr>
            <a:picLocks noChangeAspect="1"/>
          </p:cNvPicPr>
          <p:nvPr/>
        </p:nvPicPr>
        <p:blipFill>
          <a:blip r:embed="rId3"/>
          <a:stretch>
            <a:fillRect/>
          </a:stretch>
        </p:blipFill>
        <p:spPr>
          <a:xfrm>
            <a:off x="329293" y="1505858"/>
            <a:ext cx="2522532" cy="1476828"/>
          </a:xfrm>
          <a:prstGeom prst="rect">
            <a:avLst/>
          </a:prstGeom>
        </p:spPr>
      </p:pic>
      <p:pic>
        <p:nvPicPr>
          <p:cNvPr id="7" name="Picture 6">
            <a:extLst>
              <a:ext uri="{FF2B5EF4-FFF2-40B4-BE49-F238E27FC236}">
                <a16:creationId xmlns:a16="http://schemas.microsoft.com/office/drawing/2014/main" id="{C7FEBC4D-2C5E-9942-9612-B66181D99CAD}"/>
              </a:ext>
            </a:extLst>
          </p:cNvPr>
          <p:cNvPicPr>
            <a:picLocks noChangeAspect="1"/>
          </p:cNvPicPr>
          <p:nvPr/>
        </p:nvPicPr>
        <p:blipFill>
          <a:blip r:embed="rId4"/>
          <a:stretch>
            <a:fillRect/>
          </a:stretch>
        </p:blipFill>
        <p:spPr>
          <a:xfrm>
            <a:off x="6734567" y="1211942"/>
            <a:ext cx="2409433" cy="1601107"/>
          </a:xfrm>
          <a:prstGeom prst="rect">
            <a:avLst/>
          </a:prstGeom>
        </p:spPr>
      </p:pic>
      <p:pic>
        <p:nvPicPr>
          <p:cNvPr id="8" name="Picture 7">
            <a:extLst>
              <a:ext uri="{FF2B5EF4-FFF2-40B4-BE49-F238E27FC236}">
                <a16:creationId xmlns:a16="http://schemas.microsoft.com/office/drawing/2014/main" id="{B59C1F47-1254-964B-858C-E3E13A410F31}"/>
              </a:ext>
            </a:extLst>
          </p:cNvPr>
          <p:cNvPicPr>
            <a:picLocks noChangeAspect="1"/>
          </p:cNvPicPr>
          <p:nvPr/>
        </p:nvPicPr>
        <p:blipFill>
          <a:blip r:embed="rId5"/>
          <a:stretch>
            <a:fillRect/>
          </a:stretch>
        </p:blipFill>
        <p:spPr>
          <a:xfrm>
            <a:off x="1370417" y="3308143"/>
            <a:ext cx="2216425" cy="1546736"/>
          </a:xfrm>
          <a:prstGeom prst="rect">
            <a:avLst/>
          </a:prstGeom>
        </p:spPr>
      </p:pic>
      <p:pic>
        <p:nvPicPr>
          <p:cNvPr id="9" name="Picture 8">
            <a:extLst>
              <a:ext uri="{FF2B5EF4-FFF2-40B4-BE49-F238E27FC236}">
                <a16:creationId xmlns:a16="http://schemas.microsoft.com/office/drawing/2014/main" id="{20F61485-329B-7345-BBDC-6CCFBB55C15D}"/>
              </a:ext>
            </a:extLst>
          </p:cNvPr>
          <p:cNvPicPr>
            <a:picLocks noChangeAspect="1"/>
          </p:cNvPicPr>
          <p:nvPr/>
        </p:nvPicPr>
        <p:blipFill>
          <a:blip r:embed="rId6"/>
          <a:stretch>
            <a:fillRect/>
          </a:stretch>
        </p:blipFill>
        <p:spPr>
          <a:xfrm>
            <a:off x="3586842" y="1499772"/>
            <a:ext cx="2641074" cy="1576616"/>
          </a:xfrm>
          <a:prstGeom prst="rect">
            <a:avLst/>
          </a:prstGeom>
        </p:spPr>
      </p:pic>
      <p:pic>
        <p:nvPicPr>
          <p:cNvPr id="10" name="Picture 9">
            <a:extLst>
              <a:ext uri="{FF2B5EF4-FFF2-40B4-BE49-F238E27FC236}">
                <a16:creationId xmlns:a16="http://schemas.microsoft.com/office/drawing/2014/main" id="{B18AB859-1869-C849-8081-78EE2BDD7EC5}"/>
              </a:ext>
            </a:extLst>
          </p:cNvPr>
          <p:cNvPicPr>
            <a:picLocks noChangeAspect="1"/>
          </p:cNvPicPr>
          <p:nvPr/>
        </p:nvPicPr>
        <p:blipFill>
          <a:blip r:embed="rId7"/>
          <a:stretch>
            <a:fillRect/>
          </a:stretch>
        </p:blipFill>
        <p:spPr>
          <a:xfrm>
            <a:off x="4818681" y="3308144"/>
            <a:ext cx="2561772" cy="1732963"/>
          </a:xfrm>
          <a:prstGeom prst="rect">
            <a:avLst/>
          </a:prstGeom>
        </p:spPr>
      </p:pic>
    </p:spTree>
    <p:extLst>
      <p:ext uri="{BB962C8B-B14F-4D97-AF65-F5344CB8AC3E}">
        <p14:creationId xmlns:p14="http://schemas.microsoft.com/office/powerpoint/2010/main" val="2323068500"/>
      </p:ext>
    </p:extLst>
  </p:cSld>
  <p:clrMapOvr>
    <a:masterClrMapping/>
  </p:clrMapOvr>
  <mc:AlternateContent xmlns:mc="http://schemas.openxmlformats.org/markup-compatibility/2006" xmlns:p14="http://schemas.microsoft.com/office/powerpoint/2010/main">
    <mc:Choice Requires="p14">
      <p:transition spd="slow" p14:dur="2000" advTm="28394"/>
    </mc:Choice>
    <mc:Fallback xmlns="">
      <p:transition spd="slow" advTm="283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3" name="Picture 2">
            <a:extLst>
              <a:ext uri="{FF2B5EF4-FFF2-40B4-BE49-F238E27FC236}">
                <a16:creationId xmlns:a16="http://schemas.microsoft.com/office/drawing/2014/main" id="{AB2AB1A3-54DB-BE4E-B9E0-CAAE43714E58}"/>
              </a:ext>
            </a:extLst>
          </p:cNvPr>
          <p:cNvPicPr>
            <a:picLocks noChangeAspect="1"/>
          </p:cNvPicPr>
          <p:nvPr/>
        </p:nvPicPr>
        <p:blipFill>
          <a:blip r:embed="rId3"/>
          <a:stretch>
            <a:fillRect/>
          </a:stretch>
        </p:blipFill>
        <p:spPr>
          <a:xfrm>
            <a:off x="6020909" y="231932"/>
            <a:ext cx="3123091" cy="2855119"/>
          </a:xfrm>
          <a:prstGeom prst="rect">
            <a:avLst/>
          </a:prstGeom>
        </p:spPr>
      </p:pic>
      <p:pic>
        <p:nvPicPr>
          <p:cNvPr id="7" name="Picture 6">
            <a:extLst>
              <a:ext uri="{FF2B5EF4-FFF2-40B4-BE49-F238E27FC236}">
                <a16:creationId xmlns:a16="http://schemas.microsoft.com/office/drawing/2014/main" id="{CD1B1BC7-8D77-E946-9E56-7299F6F1C23F}"/>
              </a:ext>
            </a:extLst>
          </p:cNvPr>
          <p:cNvPicPr>
            <a:picLocks noChangeAspect="1"/>
          </p:cNvPicPr>
          <p:nvPr/>
        </p:nvPicPr>
        <p:blipFill>
          <a:blip r:embed="rId4"/>
          <a:stretch>
            <a:fillRect/>
          </a:stretch>
        </p:blipFill>
        <p:spPr>
          <a:xfrm rot="719675">
            <a:off x="4595176" y="2410792"/>
            <a:ext cx="3876406" cy="2252103"/>
          </a:xfrm>
          <a:prstGeom prst="rect">
            <a:avLst/>
          </a:prstGeom>
        </p:spPr>
      </p:pic>
      <p:pic>
        <p:nvPicPr>
          <p:cNvPr id="9" name="Picture 8">
            <a:extLst>
              <a:ext uri="{FF2B5EF4-FFF2-40B4-BE49-F238E27FC236}">
                <a16:creationId xmlns:a16="http://schemas.microsoft.com/office/drawing/2014/main" id="{45570D73-5680-9641-A7A6-54AFCA9B9C4F}"/>
              </a:ext>
            </a:extLst>
          </p:cNvPr>
          <p:cNvPicPr>
            <a:picLocks noChangeAspect="1"/>
          </p:cNvPicPr>
          <p:nvPr/>
        </p:nvPicPr>
        <p:blipFill>
          <a:blip r:embed="rId5"/>
          <a:stretch>
            <a:fillRect/>
          </a:stretch>
        </p:blipFill>
        <p:spPr>
          <a:xfrm>
            <a:off x="1899783" y="1286402"/>
            <a:ext cx="4485789" cy="2524789"/>
          </a:xfrm>
          <a:prstGeom prst="rect">
            <a:avLst/>
          </a:prstGeom>
        </p:spPr>
      </p:pic>
      <p:sp>
        <p:nvSpPr>
          <p:cNvPr id="4" name="Title 3">
            <a:extLst>
              <a:ext uri="{FF2B5EF4-FFF2-40B4-BE49-F238E27FC236}">
                <a16:creationId xmlns:a16="http://schemas.microsoft.com/office/drawing/2014/main" id="{C30423A1-2686-9246-BE2F-8C45FA8A073D}"/>
              </a:ext>
            </a:extLst>
          </p:cNvPr>
          <p:cNvSpPr>
            <a:spLocks noGrp="1"/>
          </p:cNvSpPr>
          <p:nvPr>
            <p:ph type="title"/>
          </p:nvPr>
        </p:nvSpPr>
        <p:spPr>
          <a:xfrm>
            <a:off x="390111" y="189837"/>
            <a:ext cx="7886700" cy="994172"/>
          </a:xfrm>
        </p:spPr>
        <p:txBody>
          <a:bodyPr/>
          <a:lstStyle/>
          <a:p>
            <a:r>
              <a:rPr lang="en-US" sz="2800" dirty="0"/>
              <a:t>We have seen numerous systems</a:t>
            </a:r>
          </a:p>
        </p:txBody>
      </p:sp>
      <p:sp>
        <p:nvSpPr>
          <p:cNvPr id="2" name="Slide Number Placeholder 1">
            <a:extLst>
              <a:ext uri="{FF2B5EF4-FFF2-40B4-BE49-F238E27FC236}">
                <a16:creationId xmlns:a16="http://schemas.microsoft.com/office/drawing/2014/main" id="{AB3B1A90-B10F-F84F-8BBA-4A60164E37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10" name="Picture 9">
            <a:extLst>
              <a:ext uri="{FF2B5EF4-FFF2-40B4-BE49-F238E27FC236}">
                <a16:creationId xmlns:a16="http://schemas.microsoft.com/office/drawing/2014/main" id="{4B8734BD-71C6-FC4F-8A66-1CB126823F1D}"/>
              </a:ext>
            </a:extLst>
          </p:cNvPr>
          <p:cNvPicPr>
            <a:picLocks noChangeAspect="1"/>
          </p:cNvPicPr>
          <p:nvPr/>
        </p:nvPicPr>
        <p:blipFill>
          <a:blip r:embed="rId6"/>
          <a:stretch>
            <a:fillRect/>
          </a:stretch>
        </p:blipFill>
        <p:spPr>
          <a:xfrm>
            <a:off x="1496759" y="3426034"/>
            <a:ext cx="3497842" cy="1717466"/>
          </a:xfrm>
          <a:prstGeom prst="rect">
            <a:avLst/>
          </a:prstGeom>
        </p:spPr>
      </p:pic>
      <p:pic>
        <p:nvPicPr>
          <p:cNvPr id="6146" name="Picture 2" descr="https://lh3.googleusercontent.com/51CfjVU1bpESCHjRZ49afRZUCxFbfbJ2R8bGPIYBjfcGFRz8vilB30RTy1LVZYjhUotS3mDaIV7-EJf58UroRd2kSi1RcwqL9n50qyan6f4fXyL083WpKxV_pbWBlNbH7icIk3z_utA">
            <a:extLst>
              <a:ext uri="{FF2B5EF4-FFF2-40B4-BE49-F238E27FC236}">
                <a16:creationId xmlns:a16="http://schemas.microsoft.com/office/drawing/2014/main" id="{F77F70D1-B8D4-D549-A905-F62E1ED9E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685069">
            <a:off x="481672" y="1739239"/>
            <a:ext cx="2734060" cy="22156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4931"/>
    </mc:Choice>
    <mc:Fallback xmlns="">
      <p:transition spd="slow" advTm="1493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3" name="Title 2">
            <a:extLst>
              <a:ext uri="{FF2B5EF4-FFF2-40B4-BE49-F238E27FC236}">
                <a16:creationId xmlns:a16="http://schemas.microsoft.com/office/drawing/2014/main" id="{B0DE027B-7565-F049-BE8D-8B32FD8DF604}"/>
              </a:ext>
            </a:extLst>
          </p:cNvPr>
          <p:cNvSpPr>
            <a:spLocks noGrp="1"/>
          </p:cNvSpPr>
          <p:nvPr>
            <p:ph type="title"/>
          </p:nvPr>
        </p:nvSpPr>
        <p:spPr/>
        <p:txBody>
          <a:bodyPr/>
          <a:lstStyle/>
          <a:p>
            <a:r>
              <a:rPr lang="en-US" dirty="0">
                <a:solidFill>
                  <a:srgbClr val="FF0000"/>
                </a:solidFill>
              </a:rPr>
              <a:t>So…</a:t>
            </a:r>
          </a:p>
        </p:txBody>
      </p:sp>
      <p:sp>
        <p:nvSpPr>
          <p:cNvPr id="4" name="Text Placeholder 3">
            <a:extLst>
              <a:ext uri="{FF2B5EF4-FFF2-40B4-BE49-F238E27FC236}">
                <a16:creationId xmlns:a16="http://schemas.microsoft.com/office/drawing/2014/main" id="{33107220-500A-334B-BF5C-695CD9AE9F9C}"/>
              </a:ext>
            </a:extLst>
          </p:cNvPr>
          <p:cNvSpPr>
            <a:spLocks noGrp="1"/>
          </p:cNvSpPr>
          <p:nvPr>
            <p:ph type="body" idx="1"/>
          </p:nvPr>
        </p:nvSpPr>
        <p:spPr/>
        <p:txBody>
          <a:bodyPr/>
          <a:lstStyle/>
          <a:p>
            <a:r>
              <a:rPr lang="en-US" sz="2800" dirty="0"/>
              <a:t>Which one to select ?</a:t>
            </a:r>
          </a:p>
          <a:p>
            <a:endParaRPr lang="en-US" sz="2800" dirty="0"/>
          </a:p>
          <a:p>
            <a:endParaRPr lang="en-US" sz="2800" dirty="0"/>
          </a:p>
          <a:p>
            <a:r>
              <a:rPr lang="en-US" sz="2800" dirty="0"/>
              <a:t>What are the pros and cons ?</a:t>
            </a:r>
          </a:p>
          <a:p>
            <a:endParaRPr lang="en-US" sz="2500" dirty="0"/>
          </a:p>
          <a:p>
            <a:endParaRPr lang="en-US" sz="2500" dirty="0"/>
          </a:p>
          <a:p>
            <a:r>
              <a:rPr lang="en-US" sz="2500" dirty="0"/>
              <a:t>Is the MCQA training data unbiased and easily available ?</a:t>
            </a:r>
          </a:p>
          <a:p>
            <a:pPr marL="114300" indent="0">
              <a:buNone/>
            </a:pPr>
            <a:endParaRPr lang="en-US" sz="2800" dirty="0"/>
          </a:p>
          <a:p>
            <a:pPr marL="114300" indent="0">
              <a:buNone/>
            </a:pPr>
            <a:endParaRPr lang="en-US" sz="2800" dirty="0"/>
          </a:p>
        </p:txBody>
      </p:sp>
      <p:sp>
        <p:nvSpPr>
          <p:cNvPr id="163" name="Google Shape;163;p2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8394"/>
    </mc:Choice>
    <mc:Fallback xmlns="">
      <p:transition spd="slow" advTm="2839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2" name="Title 1">
            <a:extLst>
              <a:ext uri="{FF2B5EF4-FFF2-40B4-BE49-F238E27FC236}">
                <a16:creationId xmlns:a16="http://schemas.microsoft.com/office/drawing/2014/main" id="{8869F0D5-AE64-4944-96A0-73B754104599}"/>
              </a:ext>
            </a:extLst>
          </p:cNvPr>
          <p:cNvSpPr>
            <a:spLocks noGrp="1"/>
          </p:cNvSpPr>
          <p:nvPr>
            <p:ph type="title"/>
          </p:nvPr>
        </p:nvSpPr>
        <p:spPr/>
        <p:txBody>
          <a:bodyPr/>
          <a:lstStyle/>
          <a:p>
            <a:r>
              <a:rPr lang="en-US" dirty="0"/>
              <a:t>Hence…</a:t>
            </a:r>
          </a:p>
        </p:txBody>
      </p:sp>
      <p:sp>
        <p:nvSpPr>
          <p:cNvPr id="3" name="Text Placeholder 2">
            <a:extLst>
              <a:ext uri="{FF2B5EF4-FFF2-40B4-BE49-F238E27FC236}">
                <a16:creationId xmlns:a16="http://schemas.microsoft.com/office/drawing/2014/main" id="{5C3D778D-607C-9F40-8AFA-135D25E706FD}"/>
              </a:ext>
            </a:extLst>
          </p:cNvPr>
          <p:cNvSpPr>
            <a:spLocks noGrp="1"/>
          </p:cNvSpPr>
          <p:nvPr>
            <p:ph type="body" idx="1"/>
          </p:nvPr>
        </p:nvSpPr>
        <p:spPr/>
        <p:txBody>
          <a:bodyPr/>
          <a:lstStyle/>
          <a:p>
            <a:r>
              <a:rPr lang="en-US" sz="2800" dirty="0"/>
              <a:t>We propose a survey comparing various MCQA systems both quantitatively and qualitatively </a:t>
            </a:r>
          </a:p>
          <a:p>
            <a:endParaRPr lang="en-US" sz="2800" dirty="0"/>
          </a:p>
          <a:p>
            <a:pPr marL="114300" indent="0">
              <a:buNone/>
            </a:pPr>
            <a:endParaRPr lang="en-US" sz="2800" dirty="0"/>
          </a:p>
          <a:p>
            <a:r>
              <a:rPr lang="en-US" sz="2800" dirty="0"/>
              <a:t>Highlight the anomalies in various MCQA datasets</a:t>
            </a:r>
          </a:p>
          <a:p>
            <a:endParaRPr lang="en-US" sz="2800" dirty="0"/>
          </a:p>
        </p:txBody>
      </p:sp>
      <p:sp>
        <p:nvSpPr>
          <p:cNvPr id="163" name="Google Shape;163;p2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074207544"/>
      </p:ext>
    </p:extLst>
  </p:cSld>
  <p:clrMapOvr>
    <a:masterClrMapping/>
  </p:clrMapOvr>
  <mc:AlternateContent xmlns:mc="http://schemas.openxmlformats.org/markup-compatibility/2006" xmlns:p14="http://schemas.microsoft.com/office/powerpoint/2010/main">
    <mc:Choice Requires="p14">
      <p:transition spd="slow" p14:dur="2000" advTm="28394"/>
    </mc:Choice>
    <mc:Fallback xmlns="">
      <p:transition spd="slow" advTm="2839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 sz="5400" b="1" dirty="0"/>
              <a:t>MCQA datasets</a:t>
            </a:r>
            <a:endParaRPr sz="5400" b="1" dirty="0"/>
          </a:p>
        </p:txBody>
      </p:sp>
      <p:sp>
        <p:nvSpPr>
          <p:cNvPr id="172" name="Google Shape;172;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244"/>
    </mc:Choice>
    <mc:Fallback xmlns="">
      <p:transition spd="slow" advTm="22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ARC, 4</a:t>
            </a:r>
            <a:r>
              <a:rPr lang="en-US" sz="3600" baseline="30000" dirty="0"/>
              <a:t>th</a:t>
            </a:r>
            <a:r>
              <a:rPr lang="en-US" sz="3600" dirty="0"/>
              <a:t> and 8</a:t>
            </a:r>
            <a:r>
              <a:rPr lang="en-US" sz="3600" baseline="30000" dirty="0"/>
              <a:t>th</a:t>
            </a:r>
            <a:r>
              <a:rPr lang="en-US" sz="3600" dirty="0"/>
              <a:t> grade Science QA dataset</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p:txBody>
          <a:bodyPr/>
          <a:lstStyle/>
          <a:p>
            <a:pPr marL="114300" indent="0">
              <a:buNone/>
            </a:pPr>
            <a:r>
              <a:rPr lang="en-US" i="1" dirty="0"/>
              <a:t>Question]     George wants to warm his hands quickly by rubbing them. Which skin surface will produce the most heat? </a:t>
            </a:r>
          </a:p>
          <a:p>
            <a:pPr marL="114300" indent="0">
              <a:buNone/>
            </a:pPr>
            <a:endParaRPr lang="en-US" sz="2800" dirty="0"/>
          </a:p>
          <a:p>
            <a:pPr marL="114300" indent="0">
              <a:buNone/>
            </a:pPr>
            <a:r>
              <a:rPr lang="en-US" i="1" dirty="0"/>
              <a:t>1. </a:t>
            </a:r>
            <a:r>
              <a:rPr lang="en-US" dirty="0"/>
              <a:t>Dry palms</a:t>
            </a:r>
            <a:br>
              <a:rPr lang="en-US" dirty="0"/>
            </a:br>
            <a:r>
              <a:rPr lang="en-US" i="1" dirty="0"/>
              <a:t>2. Wet palms</a:t>
            </a:r>
            <a:br>
              <a:rPr lang="en-US" i="1" dirty="0"/>
            </a:br>
            <a:r>
              <a:rPr lang="en-US" i="1" dirty="0"/>
              <a:t>3. Palms covered with oil</a:t>
            </a:r>
            <a:br>
              <a:rPr lang="en-US" i="1" dirty="0"/>
            </a:br>
            <a:r>
              <a:rPr lang="en-US" i="1" dirty="0"/>
              <a:t>4. Palms covered with lotion </a:t>
            </a:r>
            <a:endParaRPr lang="en-US" sz="2800" dirty="0"/>
          </a:p>
          <a:p>
            <a:pPr marL="114300" indent="0">
              <a:buNone/>
            </a:pPr>
            <a:endParaRPr lang="en-US" sz="28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4288090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a:xfrm>
            <a:off x="390111" y="178429"/>
            <a:ext cx="8404032" cy="994172"/>
          </a:xfrm>
        </p:spPr>
        <p:txBody>
          <a:bodyPr/>
          <a:lstStyle/>
          <a:p>
            <a:r>
              <a:rPr lang="en-US" sz="3600" dirty="0"/>
              <a:t>Multi-hop MCQA dataset </a:t>
            </a:r>
            <a:r>
              <a:rPr lang="en-US" sz="1600" dirty="0"/>
              <a:t>(</a:t>
            </a:r>
            <a:r>
              <a:rPr lang="en-US" sz="1800" b="1" dirty="0" err="1"/>
              <a:t>OpenBookQA</a:t>
            </a:r>
            <a:r>
              <a:rPr lang="en-US" sz="1800" dirty="0"/>
              <a:t>, </a:t>
            </a:r>
            <a:r>
              <a:rPr lang="en-US" sz="1800" dirty="0" err="1"/>
              <a:t>Mihaylov</a:t>
            </a:r>
            <a:r>
              <a:rPr lang="en-US" sz="1800" dirty="0"/>
              <a:t> </a:t>
            </a:r>
            <a:r>
              <a:rPr lang="en-US" sz="1800" dirty="0" err="1"/>
              <a:t>et.al</a:t>
            </a:r>
            <a:r>
              <a:rPr lang="en-US" sz="1800" dirty="0"/>
              <a:t>, 2018</a:t>
            </a:r>
            <a:r>
              <a:rPr lang="en-US" sz="1600" dirty="0"/>
              <a:t>)</a:t>
            </a:r>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p:txBody>
          <a:bodyPr/>
          <a:lstStyle/>
          <a:p>
            <a:pPr marL="114300" indent="0">
              <a:buNone/>
            </a:pPr>
            <a:r>
              <a:rPr lang="en-US" i="1" dirty="0"/>
              <a:t>Question ] Which of these would let the most heat travel through?</a:t>
            </a:r>
          </a:p>
          <a:p>
            <a:pPr marL="114300" indent="0">
              <a:buNone/>
            </a:pPr>
            <a:r>
              <a:rPr lang="en-US" i="1" dirty="0"/>
              <a:t> </a:t>
            </a:r>
          </a:p>
          <a:p>
            <a:pPr marL="114300" indent="0">
              <a:buNone/>
            </a:pPr>
            <a:r>
              <a:rPr lang="en-US" i="1" dirty="0"/>
              <a:t>1] New pair of jeans</a:t>
            </a:r>
          </a:p>
          <a:p>
            <a:pPr marL="114300" indent="0">
              <a:buNone/>
            </a:pPr>
            <a:r>
              <a:rPr lang="en-US" dirty="0"/>
              <a:t>2] </a:t>
            </a:r>
            <a:r>
              <a:rPr lang="en-US" b="1" dirty="0"/>
              <a:t>A steel spoon in a cafeteria</a:t>
            </a:r>
          </a:p>
          <a:p>
            <a:pPr marL="114300" indent="0">
              <a:buNone/>
            </a:pPr>
            <a:r>
              <a:rPr lang="en-US" i="1" dirty="0"/>
              <a:t>3] A cotton candy at a store</a:t>
            </a:r>
          </a:p>
          <a:p>
            <a:pPr marL="114300" indent="0">
              <a:buNone/>
            </a:pPr>
            <a:r>
              <a:rPr lang="en-US" i="1" dirty="0"/>
              <a:t>4] A </a:t>
            </a:r>
            <a:r>
              <a:rPr lang="en-US" i="1" dirty="0" err="1"/>
              <a:t>calvin</a:t>
            </a:r>
            <a:r>
              <a:rPr lang="en-US" i="1" dirty="0"/>
              <a:t> </a:t>
            </a:r>
            <a:r>
              <a:rPr lang="en-US" i="1" dirty="0" err="1"/>
              <a:t>klein</a:t>
            </a:r>
            <a:r>
              <a:rPr lang="en-US" i="1" dirty="0"/>
              <a:t> cotton hat </a:t>
            </a:r>
            <a:endParaRPr lang="en-US" dirty="0"/>
          </a:p>
          <a:p>
            <a:r>
              <a:rPr lang="en-US" dirty="0"/>
              <a:t>Science Fact</a:t>
            </a:r>
            <a:r>
              <a:rPr lang="en-US" i="1" dirty="0"/>
              <a:t>: Metal is a thermal conductor.</a:t>
            </a:r>
          </a:p>
          <a:p>
            <a:r>
              <a:rPr lang="en-US" dirty="0"/>
              <a:t>Common Knowledge: </a:t>
            </a:r>
            <a:r>
              <a:rPr lang="en-US" i="1" dirty="0"/>
              <a:t>Steel is made of metal.</a:t>
            </a:r>
            <a:br>
              <a:rPr lang="en-US" i="1" dirty="0"/>
            </a:br>
            <a:r>
              <a:rPr lang="en-US" i="1" dirty="0"/>
              <a:t>			Heat travels through a thermal conductor. </a:t>
            </a:r>
            <a:endParaRPr lang="en-US" dirty="0"/>
          </a:p>
          <a:p>
            <a:pPr marL="114300" indent="0">
              <a:buNone/>
            </a:pPr>
            <a:endParaRPr lang="en-US" sz="28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4053710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6;p26">
            <a:extLst>
              <a:ext uri="{FF2B5EF4-FFF2-40B4-BE49-F238E27FC236}">
                <a16:creationId xmlns:a16="http://schemas.microsoft.com/office/drawing/2014/main" id="{DE2B8AF5-ABC8-5F47-87D5-BB891DA58040}"/>
              </a:ext>
            </a:extLst>
          </p:cNvPr>
          <p:cNvSpPr txBox="1"/>
          <p:nvPr/>
        </p:nvSpPr>
        <p:spPr>
          <a:xfrm>
            <a:off x="628650" y="1038987"/>
            <a:ext cx="8413411" cy="5910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alibri"/>
                <a:ea typeface="Calibri"/>
                <a:cs typeface="Calibri"/>
                <a:sym typeface="Calibri"/>
              </a:rPr>
              <a:t>Multiple sentence reading comprehension (</a:t>
            </a:r>
            <a:r>
              <a:rPr lang="en" sz="1600" b="1" dirty="0">
                <a:latin typeface="Calibri"/>
                <a:ea typeface="Calibri"/>
                <a:cs typeface="Calibri"/>
                <a:sym typeface="Calibri"/>
              </a:rPr>
              <a:t>MultiRC</a:t>
            </a:r>
            <a:r>
              <a:rPr lang="en" sz="1600" dirty="0">
                <a:latin typeface="Calibri"/>
                <a:ea typeface="Calibri"/>
                <a:cs typeface="Calibri"/>
                <a:sym typeface="Calibri"/>
              </a:rPr>
              <a:t>) (</a:t>
            </a:r>
            <a:r>
              <a:rPr lang="en" sz="1600" dirty="0" err="1">
                <a:latin typeface="Calibri"/>
                <a:ea typeface="Calibri"/>
                <a:cs typeface="Calibri"/>
                <a:sym typeface="Calibri"/>
              </a:rPr>
              <a:t>Kashabi</a:t>
            </a:r>
            <a:r>
              <a:rPr lang="en" sz="1600" dirty="0">
                <a:latin typeface="Calibri"/>
                <a:ea typeface="Calibri"/>
                <a:cs typeface="Calibri"/>
                <a:sym typeface="Calibri"/>
              </a:rPr>
              <a:t> et al., 2018)</a:t>
            </a:r>
            <a:endParaRPr sz="1600" dirty="0">
              <a:latin typeface="Calibri"/>
              <a:ea typeface="Calibri"/>
              <a:cs typeface="Calibri"/>
              <a:sym typeface="Calibri"/>
            </a:endParaRPr>
          </a:p>
        </p:txBody>
      </p:sp>
      <p:sp>
        <p:nvSpPr>
          <p:cNvPr id="5" name="TextBox 4">
            <a:extLst>
              <a:ext uri="{FF2B5EF4-FFF2-40B4-BE49-F238E27FC236}">
                <a16:creationId xmlns:a16="http://schemas.microsoft.com/office/drawing/2014/main" id="{C322C609-7553-4E44-8D31-D4B405BF9A0B}"/>
              </a:ext>
            </a:extLst>
          </p:cNvPr>
          <p:cNvSpPr txBox="1"/>
          <p:nvPr/>
        </p:nvSpPr>
        <p:spPr>
          <a:xfrm>
            <a:off x="342900" y="1541929"/>
            <a:ext cx="8458200" cy="3170099"/>
          </a:xfrm>
          <a:prstGeom prst="rect">
            <a:avLst/>
          </a:prstGeom>
          <a:noFill/>
        </p:spPr>
        <p:txBody>
          <a:bodyPr wrap="square" rtlCol="0">
            <a:spAutoFit/>
          </a:bodyPr>
          <a:lstStyle/>
          <a:p>
            <a:r>
              <a:rPr lang="en-US" sz="1100" dirty="0"/>
              <a:t>(SENT 0): The driver of the Facel Vega car, Michel Gallimard, who was Camus’s publisher and close friend, also died in the accident.”, (SENT 1): ”In August 2011, the Milan newspaper Corriere della Sera reported a theory that the writer had been the victim of a Soviet plot, but Camus’s biographer, Olivier Todd, did not consider it credible.”, (SENT 2): ’Camus was buried in the Lourmarin Cemetery, Lourmarin, Vaucluse, France.’, (SENT 3): ’He was the second-youngest recipient, at the age of 44, of the Nobel Prize in Literature, after Rudyard Kipling, at the age of 42.’, (SENT 4): ’He was survived by his wife and twin son and daughter, Jean and Catherine, who hold the copyrights to his work.’, (SENT 5): ”Two of Camus’s works were published posthumously.”, (SENT 6): ”The first, entitled A Happy Death (1970), featured a character named Patrice Meursault, comparable to The Stranger’s Meursault.”, (SENT 7): ’There is scholarly debate as to the relationship between the two books.’, (SENT 8): </a:t>
            </a:r>
            <a:r>
              <a:rPr lang="en-US" sz="1100" b="1" dirty="0"/>
              <a:t>’The second was an unfinished novel, The First Man (1995), which Camus was writing before he died</a:t>
            </a:r>
            <a:r>
              <a:rPr lang="en-US" sz="1100" dirty="0"/>
              <a:t>.’, (SENT 9): </a:t>
            </a:r>
            <a:r>
              <a:rPr lang="en-US" sz="1100" b="1" dirty="0"/>
              <a:t>’The novel was an autobiographical work about his childhood in Algeria</a:t>
            </a:r>
            <a:r>
              <a:rPr lang="en-US" sz="1100" dirty="0"/>
              <a:t>. </a:t>
            </a:r>
            <a:endParaRPr lang="en-US" sz="1800" dirty="0"/>
          </a:p>
          <a:p>
            <a:endParaRPr lang="en-US" sz="2400" dirty="0"/>
          </a:p>
          <a:p>
            <a:r>
              <a:rPr lang="en-US" i="1" dirty="0"/>
              <a:t>Question - Which novel did Camus write about his childhood in Nigeria? </a:t>
            </a:r>
            <a:endParaRPr lang="en-US" sz="2400" dirty="0"/>
          </a:p>
          <a:p>
            <a:endParaRPr lang="en-US" i="1" dirty="0"/>
          </a:p>
          <a:p>
            <a:r>
              <a:rPr lang="en-US" i="1" dirty="0"/>
              <a:t>Answer - </a:t>
            </a:r>
            <a:r>
              <a:rPr lang="en-US" dirty="0"/>
              <a:t>The First Man </a:t>
            </a:r>
            <a:endParaRPr lang="en-US" sz="2400" dirty="0"/>
          </a:p>
          <a:p>
            <a:endParaRPr lang="en-US" sz="2400" dirty="0"/>
          </a:p>
        </p:txBody>
      </p:sp>
      <p:sp>
        <p:nvSpPr>
          <p:cNvPr id="4" name="Slide Number Placeholder 3">
            <a:extLst>
              <a:ext uri="{FF2B5EF4-FFF2-40B4-BE49-F238E27FC236}">
                <a16:creationId xmlns:a16="http://schemas.microsoft.com/office/drawing/2014/main" id="{20B0DFFD-E082-1B4C-9F47-E39203A093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itle 5">
            <a:extLst>
              <a:ext uri="{FF2B5EF4-FFF2-40B4-BE49-F238E27FC236}">
                <a16:creationId xmlns:a16="http://schemas.microsoft.com/office/drawing/2014/main" id="{73FF9A73-5BA3-7A42-89D2-8D8C746E83CB}"/>
              </a:ext>
            </a:extLst>
          </p:cNvPr>
          <p:cNvSpPr txBox="1">
            <a:spLocks noGrp="1"/>
          </p:cNvSpPr>
          <p:nvPr>
            <p:ph type="title"/>
          </p:nvPr>
        </p:nvSpPr>
        <p:spPr>
          <a:xfrm>
            <a:off x="628650" y="273845"/>
            <a:ext cx="7886700" cy="85524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Multi-hop reading comprehension QA</a:t>
            </a:r>
          </a:p>
        </p:txBody>
      </p:sp>
    </p:spTree>
    <p:extLst>
      <p:ext uri="{BB962C8B-B14F-4D97-AF65-F5344CB8AC3E}">
        <p14:creationId xmlns:p14="http://schemas.microsoft.com/office/powerpoint/2010/main" val="1414516937"/>
      </p:ext>
    </p:extLst>
  </p:cSld>
  <p:clrMapOvr>
    <a:masterClrMapping/>
  </p:clrMapOvr>
  <mc:AlternateContent xmlns:mc="http://schemas.openxmlformats.org/markup-compatibility/2006" xmlns:p14="http://schemas.microsoft.com/office/powerpoint/2010/main">
    <mc:Choice Requires="p14">
      <p:transition spd="slow" p14:dur="2000" advTm="17824"/>
    </mc:Choice>
    <mc:Fallback xmlns="">
      <p:transition spd="slow" advTm="1782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Anomalies in MCQA datasets</a:t>
            </a:r>
            <a:endParaRPr lang="en-US"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graphicFrame>
        <p:nvGraphicFramePr>
          <p:cNvPr id="9" name="Table 8">
            <a:extLst>
              <a:ext uri="{FF2B5EF4-FFF2-40B4-BE49-F238E27FC236}">
                <a16:creationId xmlns:a16="http://schemas.microsoft.com/office/drawing/2014/main" id="{CAD2C42D-C2D6-6644-921B-26B725E4BE5C}"/>
              </a:ext>
            </a:extLst>
          </p:cNvPr>
          <p:cNvGraphicFramePr>
            <a:graphicFrameLocks noGrp="1"/>
          </p:cNvGraphicFramePr>
          <p:nvPr>
            <p:extLst>
              <p:ext uri="{D42A27DB-BD31-4B8C-83A1-F6EECF244321}">
                <p14:modId xmlns:p14="http://schemas.microsoft.com/office/powerpoint/2010/main" val="4029618745"/>
              </p:ext>
            </p:extLst>
          </p:nvPr>
        </p:nvGraphicFramePr>
        <p:xfrm>
          <a:off x="556591" y="1485955"/>
          <a:ext cx="8038770" cy="3230537"/>
        </p:xfrm>
        <a:graphic>
          <a:graphicData uri="http://schemas.openxmlformats.org/drawingml/2006/table">
            <a:tbl>
              <a:tblPr firstRow="1" bandRow="1">
                <a:tableStyleId>{21A43470-21E1-45DD-B812-F0015F9025A7}</a:tableStyleId>
              </a:tblPr>
              <a:tblGrid>
                <a:gridCol w="1590261">
                  <a:extLst>
                    <a:ext uri="{9D8B030D-6E8A-4147-A177-3AD203B41FA5}">
                      <a16:colId xmlns:a16="http://schemas.microsoft.com/office/drawing/2014/main" val="975469830"/>
                    </a:ext>
                  </a:extLst>
                </a:gridCol>
                <a:gridCol w="3586038">
                  <a:extLst>
                    <a:ext uri="{9D8B030D-6E8A-4147-A177-3AD203B41FA5}">
                      <a16:colId xmlns:a16="http://schemas.microsoft.com/office/drawing/2014/main" val="3357458390"/>
                    </a:ext>
                  </a:extLst>
                </a:gridCol>
                <a:gridCol w="2862471">
                  <a:extLst>
                    <a:ext uri="{9D8B030D-6E8A-4147-A177-3AD203B41FA5}">
                      <a16:colId xmlns:a16="http://schemas.microsoft.com/office/drawing/2014/main" val="2100793084"/>
                    </a:ext>
                  </a:extLst>
                </a:gridCol>
              </a:tblGrid>
              <a:tr h="609257">
                <a:tc>
                  <a:txBody>
                    <a:bodyPr/>
                    <a:lstStyle/>
                    <a:p>
                      <a:pPr algn="ctr"/>
                      <a:r>
                        <a:rPr lang="en-US" dirty="0"/>
                        <a:t>Dataset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err="1">
                          <a:solidFill>
                            <a:srgbClr val="000000"/>
                          </a:solidFill>
                          <a:effectLst/>
                          <a:latin typeface="Arial"/>
                          <a:ea typeface="Arial"/>
                          <a:cs typeface="Arial"/>
                          <a:sym typeface="Arial"/>
                        </a:rPr>
                        <a:t>Anamolies</a:t>
                      </a:r>
                      <a:br>
                        <a:rPr lang="en-US" sz="1400" b="0" i="0" u="none" strike="noStrike" cap="none" dirty="0">
                          <a:solidFill>
                            <a:srgbClr val="000000"/>
                          </a:solidFill>
                          <a:effectLst/>
                          <a:latin typeface="Arial"/>
                          <a:ea typeface="Arial"/>
                          <a:cs typeface="Arial"/>
                          <a:sym typeface="Arial"/>
                        </a:rPr>
                      </a:br>
                      <a:endParaRPr lang="en-US" dirty="0"/>
                    </a:p>
                  </a:txBody>
                  <a:tcPr/>
                </a:tc>
                <a:tc>
                  <a:txBody>
                    <a:bodyPr/>
                    <a:lstStyle/>
                    <a:p>
                      <a:pPr algn="ctr"/>
                      <a:r>
                        <a:rPr lang="en-US" dirty="0"/>
                        <a:t>Impact</a:t>
                      </a:r>
                    </a:p>
                  </a:txBody>
                  <a:tcPr/>
                </a:tc>
                <a:extLst>
                  <a:ext uri="{0D108BD9-81ED-4DB2-BD59-A6C34878D82A}">
                    <a16:rowId xmlns:a16="http://schemas.microsoft.com/office/drawing/2014/main" val="328132349"/>
                  </a:ext>
                </a:extLst>
              </a:tr>
              <a:tr h="6092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ARC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There are many more supporting facts for the correct answers when compared to the incorrect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High ARC easy scores with simple IR methods (e.g., BM25) (Yadav et al., 2019a) </a:t>
                      </a:r>
                      <a:endParaRPr lang="en-US" dirty="0"/>
                    </a:p>
                  </a:txBody>
                  <a:tcPr/>
                </a:tc>
                <a:extLst>
                  <a:ext uri="{0D108BD9-81ED-4DB2-BD59-A6C34878D82A}">
                    <a16:rowId xmlns:a16="http://schemas.microsoft.com/office/drawing/2014/main" val="1982955504"/>
                  </a:ext>
                </a:extLst>
              </a:tr>
              <a:tr h="609257">
                <a:tc>
                  <a:txBody>
                    <a:bodyPr/>
                    <a:lstStyle/>
                    <a:p>
                      <a:pPr algn="ctr"/>
                      <a:r>
                        <a:rPr lang="en-US" dirty="0" err="1"/>
                        <a:t>OpenBookQA</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Contains artificial non-natural language questions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State-of-the-art performance can be achieved by just using question and candidate answer text (</a:t>
                      </a:r>
                      <a:r>
                        <a:rPr lang="en-US" sz="1400" b="0" i="0" u="none" strike="noStrike" cap="none" dirty="0" err="1">
                          <a:solidFill>
                            <a:srgbClr val="000000"/>
                          </a:solidFill>
                          <a:effectLst/>
                          <a:latin typeface="Arial"/>
                          <a:ea typeface="Arial"/>
                          <a:cs typeface="Arial"/>
                          <a:sym typeface="Arial"/>
                        </a:rPr>
                        <a:t>Mihaylov</a:t>
                      </a:r>
                      <a:r>
                        <a:rPr lang="en-US" sz="1400" b="0" i="0" u="none" strike="noStrike" cap="none" dirty="0">
                          <a:solidFill>
                            <a:srgbClr val="000000"/>
                          </a:solidFill>
                          <a:effectLst/>
                          <a:latin typeface="Arial"/>
                          <a:ea typeface="Arial"/>
                          <a:cs typeface="Arial"/>
                          <a:sym typeface="Arial"/>
                        </a:rPr>
                        <a:t> et al., 2018) alone. </a:t>
                      </a:r>
                      <a:endParaRPr lang="en-US" dirty="0"/>
                    </a:p>
                  </a:txBody>
                  <a:tcPr/>
                </a:tc>
                <a:extLst>
                  <a:ext uri="{0D108BD9-81ED-4DB2-BD59-A6C34878D82A}">
                    <a16:rowId xmlns:a16="http://schemas.microsoft.com/office/drawing/2014/main" val="1363416569"/>
                  </a:ext>
                </a:extLst>
              </a:tr>
              <a:tr h="609257">
                <a:tc>
                  <a:txBody>
                    <a:bodyPr/>
                    <a:lstStyle/>
                    <a:p>
                      <a:pPr algn="ctr"/>
                      <a:r>
                        <a:rPr lang="en-US" dirty="0"/>
                        <a:t>MultiRC</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None, other than slightly smaller in size compared to other multi-hop datasets like </a:t>
                      </a:r>
                      <a:r>
                        <a:rPr lang="en-US" sz="1400" b="0" i="0" u="none" strike="noStrike" cap="none" dirty="0" err="1">
                          <a:solidFill>
                            <a:srgbClr val="000000"/>
                          </a:solidFill>
                          <a:effectLst/>
                          <a:latin typeface="Arial"/>
                          <a:ea typeface="Arial"/>
                          <a:cs typeface="Arial"/>
                          <a:sym typeface="Arial"/>
                        </a:rPr>
                        <a:t>HotPotQA</a:t>
                      </a:r>
                      <a:r>
                        <a:rPr lang="en-US" sz="1400" b="0" i="0" u="none" strike="noStrike" cap="none" dirty="0">
                          <a:solidFill>
                            <a:srgbClr val="000000"/>
                          </a:solidFill>
                          <a:effectLst/>
                          <a:latin typeface="Arial"/>
                          <a:ea typeface="Arial"/>
                          <a:cs typeface="Arial"/>
                          <a:sym typeface="Arial"/>
                        </a:rPr>
                        <a:t>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NN models like BERT achieve similar performance as that of simple logistic regression model (</a:t>
                      </a:r>
                      <a:r>
                        <a:rPr lang="en-US" sz="1400" b="0" i="0" u="none" strike="noStrike" cap="none" dirty="0" err="1">
                          <a:solidFill>
                            <a:srgbClr val="000000"/>
                          </a:solidFill>
                          <a:effectLst/>
                          <a:latin typeface="Arial"/>
                          <a:ea typeface="Arial"/>
                          <a:cs typeface="Arial"/>
                          <a:sym typeface="Arial"/>
                        </a:rPr>
                        <a:t>Khashabi</a:t>
                      </a:r>
                      <a:r>
                        <a:rPr lang="en-US" sz="1400" b="0" i="0" u="none" strike="noStrike" cap="none" dirty="0">
                          <a:solidFill>
                            <a:srgbClr val="000000"/>
                          </a:solidFill>
                          <a:effectLst/>
                          <a:latin typeface="Arial"/>
                          <a:ea typeface="Arial"/>
                          <a:cs typeface="Arial"/>
                          <a:sym typeface="Arial"/>
                        </a:rPr>
                        <a:t> et al., 2018a) </a:t>
                      </a:r>
                      <a:endParaRPr lang="en-US" dirty="0"/>
                    </a:p>
                  </a:txBody>
                  <a:tcPr/>
                </a:tc>
                <a:extLst>
                  <a:ext uri="{0D108BD9-81ED-4DB2-BD59-A6C34878D82A}">
                    <a16:rowId xmlns:a16="http://schemas.microsoft.com/office/drawing/2014/main" val="2946215778"/>
                  </a:ext>
                </a:extLst>
              </a:tr>
            </a:tbl>
          </a:graphicData>
        </a:graphic>
      </p:graphicFrame>
    </p:spTree>
    <p:extLst>
      <p:ext uri="{BB962C8B-B14F-4D97-AF65-F5344CB8AC3E}">
        <p14:creationId xmlns:p14="http://schemas.microsoft.com/office/powerpoint/2010/main" val="3594334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 sz="5400" b="1" dirty="0"/>
              <a:t>Types of MCQA systems</a:t>
            </a:r>
            <a:endParaRPr sz="5400" b="1" dirty="0"/>
          </a:p>
        </p:txBody>
      </p:sp>
      <p:sp>
        <p:nvSpPr>
          <p:cNvPr id="172" name="Google Shape;172;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735104356"/>
      </p:ext>
    </p:extLst>
  </p:cSld>
  <p:clrMapOvr>
    <a:masterClrMapping/>
  </p:clrMapOvr>
  <mc:AlternateContent xmlns:mc="http://schemas.openxmlformats.org/markup-compatibility/2006" xmlns:p14="http://schemas.microsoft.com/office/powerpoint/2010/main">
    <mc:Choice Requires="p14">
      <p:transition spd="slow" p14:dur="2000" advTm="2244"/>
    </mc:Choice>
    <mc:Fallback xmlns="">
      <p:transition spd="slow" advTm="2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2" name="Picture 1">
            <a:extLst>
              <a:ext uri="{FF2B5EF4-FFF2-40B4-BE49-F238E27FC236}">
                <a16:creationId xmlns:a16="http://schemas.microsoft.com/office/drawing/2014/main" id="{36CC3912-CABE-E14A-B4C9-139B6ADC624D}"/>
              </a:ext>
            </a:extLst>
          </p:cNvPr>
          <p:cNvPicPr>
            <a:picLocks noChangeAspect="1"/>
          </p:cNvPicPr>
          <p:nvPr/>
        </p:nvPicPr>
        <p:blipFill>
          <a:blip r:embed="rId3"/>
          <a:stretch>
            <a:fillRect/>
          </a:stretch>
        </p:blipFill>
        <p:spPr>
          <a:xfrm>
            <a:off x="5824398" y="2248699"/>
            <a:ext cx="3031946" cy="1816405"/>
          </a:xfrm>
          <a:prstGeom prst="rect">
            <a:avLst/>
          </a:prstGeom>
        </p:spPr>
      </p:pic>
      <p:pic>
        <p:nvPicPr>
          <p:cNvPr id="3" name="Picture 2">
            <a:extLst>
              <a:ext uri="{FF2B5EF4-FFF2-40B4-BE49-F238E27FC236}">
                <a16:creationId xmlns:a16="http://schemas.microsoft.com/office/drawing/2014/main" id="{AD44403B-F179-F841-8016-CBD1BBC77107}"/>
              </a:ext>
            </a:extLst>
          </p:cNvPr>
          <p:cNvPicPr>
            <a:picLocks noChangeAspect="1"/>
          </p:cNvPicPr>
          <p:nvPr/>
        </p:nvPicPr>
        <p:blipFill>
          <a:blip r:embed="rId4"/>
          <a:stretch>
            <a:fillRect/>
          </a:stretch>
        </p:blipFill>
        <p:spPr>
          <a:xfrm>
            <a:off x="332360" y="2248699"/>
            <a:ext cx="2753017" cy="1835345"/>
          </a:xfrm>
          <a:prstGeom prst="rect">
            <a:avLst/>
          </a:prstGeom>
        </p:spPr>
      </p:pic>
      <p:sp>
        <p:nvSpPr>
          <p:cNvPr id="4" name="Right Arrow 3">
            <a:extLst>
              <a:ext uri="{FF2B5EF4-FFF2-40B4-BE49-F238E27FC236}">
                <a16:creationId xmlns:a16="http://schemas.microsoft.com/office/drawing/2014/main" id="{9450C70B-04C3-354E-B6CE-D0462C37EBB9}"/>
              </a:ext>
            </a:extLst>
          </p:cNvPr>
          <p:cNvSpPr/>
          <p:nvPr/>
        </p:nvSpPr>
        <p:spPr>
          <a:xfrm>
            <a:off x="3735778" y="2528134"/>
            <a:ext cx="1438219" cy="333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Callout 5">
            <a:extLst>
              <a:ext uri="{FF2B5EF4-FFF2-40B4-BE49-F238E27FC236}">
                <a16:creationId xmlns:a16="http://schemas.microsoft.com/office/drawing/2014/main" id="{69CC760E-B111-AC49-B5DA-4288FB57EAFB}"/>
              </a:ext>
            </a:extLst>
          </p:cNvPr>
          <p:cNvSpPr/>
          <p:nvPr/>
        </p:nvSpPr>
        <p:spPr>
          <a:xfrm>
            <a:off x="2816442" y="1092984"/>
            <a:ext cx="3743383" cy="1136693"/>
          </a:xfrm>
          <a:prstGeom prst="wedgeEllipseCallout">
            <a:avLst>
              <a:gd name="adj1" fmla="val -13946"/>
              <a:gd name="adj2" fmla="val 724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n w="0"/>
                <a:solidFill>
                  <a:schemeClr val="tx1"/>
                </a:solidFill>
                <a:effectLst>
                  <a:outerShdw blurRad="38100" dist="19050" dir="2700000" algn="tl" rotWithShape="0">
                    <a:schemeClr val="dk1">
                      <a:alpha val="40000"/>
                    </a:schemeClr>
                  </a:outerShdw>
                </a:effectLst>
              </a:rPr>
              <a:t>Which instrument measures atmospheric pressure? </a:t>
            </a:r>
          </a:p>
        </p:txBody>
      </p:sp>
      <p:sp>
        <p:nvSpPr>
          <p:cNvPr id="12" name="Title 11">
            <a:extLst>
              <a:ext uri="{FF2B5EF4-FFF2-40B4-BE49-F238E27FC236}">
                <a16:creationId xmlns:a16="http://schemas.microsoft.com/office/drawing/2014/main" id="{289F4139-2F38-0D48-95E5-938F4573D4B8}"/>
              </a:ext>
            </a:extLst>
          </p:cNvPr>
          <p:cNvSpPr>
            <a:spLocks noGrp="1"/>
          </p:cNvSpPr>
          <p:nvPr>
            <p:ph type="title"/>
          </p:nvPr>
        </p:nvSpPr>
        <p:spPr/>
        <p:txBody>
          <a:bodyPr/>
          <a:lstStyle/>
          <a:p>
            <a:r>
              <a:rPr lang="en-US" dirty="0"/>
              <a:t>Task: question answering</a:t>
            </a:r>
          </a:p>
        </p:txBody>
      </p:sp>
      <p:sp>
        <p:nvSpPr>
          <p:cNvPr id="8" name="Slide Number Placeholder 7">
            <a:extLst>
              <a:ext uri="{FF2B5EF4-FFF2-40B4-BE49-F238E27FC236}">
                <a16:creationId xmlns:a16="http://schemas.microsoft.com/office/drawing/2014/main" id="{BDAF38DE-528F-144D-B28E-BE9E62E36E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935500104"/>
      </p:ext>
    </p:extLst>
  </p:cSld>
  <p:clrMapOvr>
    <a:masterClrMapping/>
  </p:clrMapOvr>
  <mc:AlternateContent xmlns:mc="http://schemas.openxmlformats.org/markup-compatibility/2006" xmlns:p14="http://schemas.microsoft.com/office/powerpoint/2010/main">
    <mc:Choice Requires="p14">
      <p:transition spd="slow" p14:dur="2000" advTm="5262"/>
    </mc:Choice>
    <mc:Fallback xmlns="">
      <p:transition spd="slow" advTm="52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p:txBody>
          <a:bodyPr/>
          <a:lstStyle/>
          <a:p>
            <a:r>
              <a:rPr lang="en-US" sz="2800" dirty="0"/>
              <a:t>Statistical NLP (SNLP)</a:t>
            </a:r>
          </a:p>
          <a:p>
            <a:pPr marL="114300" indent="0">
              <a:buNone/>
            </a:pPr>
            <a:endParaRPr lang="en-US" sz="2800" dirty="0"/>
          </a:p>
          <a:p>
            <a:r>
              <a:rPr lang="en-US" sz="2800" dirty="0"/>
              <a:t>Information </a:t>
            </a:r>
            <a:r>
              <a:rPr lang="en-US" sz="2800" dirty="0" err="1"/>
              <a:t>Retreival</a:t>
            </a:r>
            <a:r>
              <a:rPr lang="en-US" sz="2800" dirty="0"/>
              <a:t> (IR)</a:t>
            </a:r>
          </a:p>
          <a:p>
            <a:endParaRPr lang="en-US" sz="2800" dirty="0"/>
          </a:p>
          <a:p>
            <a:r>
              <a:rPr lang="en-US" sz="2800" dirty="0"/>
              <a:t>Artificial Intelligence (AI)</a:t>
            </a:r>
          </a:p>
          <a:p>
            <a:endParaRPr lang="en-US" sz="14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304851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Statistical NLP (SNLP)</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p:txBody>
          <a:bodyPr/>
          <a:lstStyle/>
          <a:p>
            <a:pPr marL="114300" indent="0">
              <a:buNone/>
            </a:pPr>
            <a:endParaRPr lang="en-US" sz="2800" dirty="0"/>
          </a:p>
          <a:p>
            <a:r>
              <a:rPr lang="en-US" sz="2800" dirty="0"/>
              <a:t>Machine Learning</a:t>
            </a:r>
          </a:p>
          <a:p>
            <a:r>
              <a:rPr lang="en-US" sz="2800" dirty="0"/>
              <a:t>Feedforward and Recurrent Neural Networks (RNN) systems</a:t>
            </a:r>
          </a:p>
          <a:p>
            <a:r>
              <a:rPr lang="en-US" sz="2800" dirty="0"/>
              <a:t>Transformers based – BERT, </a:t>
            </a:r>
            <a:r>
              <a:rPr lang="en-US" sz="2800" dirty="0" err="1"/>
              <a:t>Xlnet</a:t>
            </a:r>
            <a:r>
              <a:rPr lang="en-US" sz="2800" dirty="0"/>
              <a:t>, </a:t>
            </a:r>
            <a:r>
              <a:rPr lang="en-US" sz="2800" dirty="0" err="1"/>
              <a:t>RoBERTa</a:t>
            </a:r>
            <a:endParaRPr lang="en-US" sz="28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4382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Statistical NLP (SNLP)</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a:xfrm>
            <a:off x="261188" y="1209562"/>
            <a:ext cx="8723785" cy="597467"/>
          </a:xfrm>
        </p:spPr>
        <p:txBody>
          <a:bodyPr/>
          <a:lstStyle/>
          <a:p>
            <a:pPr marL="114300" indent="0">
              <a:buNone/>
            </a:pPr>
            <a:r>
              <a:rPr lang="en-US" sz="2800" dirty="0"/>
              <a:t>Machine Learning – </a:t>
            </a:r>
            <a:r>
              <a:rPr lang="en-US" sz="1600" dirty="0"/>
              <a:t>Support vector machines(SVM), hidden </a:t>
            </a:r>
            <a:r>
              <a:rPr lang="en-US" sz="1600" dirty="0" err="1"/>
              <a:t>markov</a:t>
            </a:r>
            <a:r>
              <a:rPr lang="en-US" sz="1600" dirty="0"/>
              <a:t> model HMM, etc.</a:t>
            </a:r>
          </a:p>
          <a:p>
            <a:pPr marL="114300" indent="0">
              <a:buNone/>
            </a:pPr>
            <a:endParaRPr lang="en-US" sz="28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4FBAFDF4-1A6F-EF44-AB9D-63ADBF1A3E6F}"/>
              </a:ext>
            </a:extLst>
          </p:cNvPr>
          <p:cNvPicPr>
            <a:picLocks noChangeAspect="1"/>
          </p:cNvPicPr>
          <p:nvPr/>
        </p:nvPicPr>
        <p:blipFill>
          <a:blip r:embed="rId2"/>
          <a:stretch>
            <a:fillRect/>
          </a:stretch>
        </p:blipFill>
        <p:spPr>
          <a:xfrm>
            <a:off x="863599" y="1807029"/>
            <a:ext cx="7003143" cy="2686016"/>
          </a:xfrm>
          <a:prstGeom prst="rect">
            <a:avLst/>
          </a:prstGeom>
        </p:spPr>
      </p:pic>
      <p:sp>
        <p:nvSpPr>
          <p:cNvPr id="8" name="TextBox 7">
            <a:extLst>
              <a:ext uri="{FF2B5EF4-FFF2-40B4-BE49-F238E27FC236}">
                <a16:creationId xmlns:a16="http://schemas.microsoft.com/office/drawing/2014/main" id="{BDD99207-1FEB-8440-845E-14A75C69D349}"/>
              </a:ext>
            </a:extLst>
          </p:cNvPr>
          <p:cNvSpPr txBox="1"/>
          <p:nvPr/>
        </p:nvSpPr>
        <p:spPr>
          <a:xfrm>
            <a:off x="5653314" y="4493045"/>
            <a:ext cx="3217547" cy="523220"/>
          </a:xfrm>
          <a:prstGeom prst="rect">
            <a:avLst/>
          </a:prstGeom>
          <a:noFill/>
        </p:spPr>
        <p:txBody>
          <a:bodyPr wrap="none" rtlCol="0">
            <a:spAutoFit/>
          </a:bodyPr>
          <a:lstStyle/>
          <a:p>
            <a:r>
              <a:rPr lang="en-US" dirty="0"/>
              <a:t>Image taken from Suzuki et al. (2002) </a:t>
            </a:r>
          </a:p>
          <a:p>
            <a:endParaRPr lang="en-US" dirty="0"/>
          </a:p>
        </p:txBody>
      </p:sp>
    </p:spTree>
    <p:extLst>
      <p:ext uri="{BB962C8B-B14F-4D97-AF65-F5344CB8AC3E}">
        <p14:creationId xmlns:p14="http://schemas.microsoft.com/office/powerpoint/2010/main" val="286988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Statistical NLP (SNLP)</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a:xfrm>
            <a:off x="108856" y="1209562"/>
            <a:ext cx="9035143" cy="597467"/>
          </a:xfrm>
        </p:spPr>
        <p:txBody>
          <a:bodyPr/>
          <a:lstStyle/>
          <a:p>
            <a:pPr marL="114300" indent="0">
              <a:buNone/>
            </a:pPr>
            <a:r>
              <a:rPr lang="en-US" sz="2800" dirty="0"/>
              <a:t>Feedforward and Recurrent Neural Networks Systems  </a:t>
            </a:r>
          </a:p>
          <a:p>
            <a:pPr marL="114300" indent="0">
              <a:buNone/>
            </a:pPr>
            <a:endParaRPr lang="en-US" sz="28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8" name="TextBox 7">
            <a:extLst>
              <a:ext uri="{FF2B5EF4-FFF2-40B4-BE49-F238E27FC236}">
                <a16:creationId xmlns:a16="http://schemas.microsoft.com/office/drawing/2014/main" id="{BDD99207-1FEB-8440-845E-14A75C69D349}"/>
              </a:ext>
            </a:extLst>
          </p:cNvPr>
          <p:cNvSpPr txBox="1"/>
          <p:nvPr/>
        </p:nvSpPr>
        <p:spPr>
          <a:xfrm>
            <a:off x="5653314" y="4493045"/>
            <a:ext cx="2967479" cy="523220"/>
          </a:xfrm>
          <a:prstGeom prst="rect">
            <a:avLst/>
          </a:prstGeom>
          <a:noFill/>
        </p:spPr>
        <p:txBody>
          <a:bodyPr wrap="none" rtlCol="0">
            <a:spAutoFit/>
          </a:bodyPr>
          <a:lstStyle/>
          <a:p>
            <a:r>
              <a:rPr lang="en-US" dirty="0"/>
              <a:t>Image taken from Lai et al., (2018) </a:t>
            </a:r>
          </a:p>
          <a:p>
            <a:endParaRPr lang="en-US" dirty="0"/>
          </a:p>
        </p:txBody>
      </p:sp>
      <p:pic>
        <p:nvPicPr>
          <p:cNvPr id="1025" name="Picture 1" descr="page5image3679772688">
            <a:extLst>
              <a:ext uri="{FF2B5EF4-FFF2-40B4-BE49-F238E27FC236}">
                <a16:creationId xmlns:a16="http://schemas.microsoft.com/office/drawing/2014/main" id="{70CF204D-4406-9046-82ED-597CF2E01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807029"/>
            <a:ext cx="47625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675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Statistical NLP (SNLP)</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a:xfrm>
            <a:off x="108856" y="1209562"/>
            <a:ext cx="9035143" cy="597467"/>
          </a:xfrm>
        </p:spPr>
        <p:txBody>
          <a:bodyPr/>
          <a:lstStyle/>
          <a:p>
            <a:pPr marL="114300" indent="0">
              <a:buNone/>
            </a:pPr>
            <a:r>
              <a:rPr lang="en-US" sz="2800" dirty="0"/>
              <a:t>Transformers based – BERT, </a:t>
            </a:r>
            <a:r>
              <a:rPr lang="en-US" sz="2800" dirty="0" err="1"/>
              <a:t>Xlnet</a:t>
            </a:r>
            <a:r>
              <a:rPr lang="en-US" sz="2800" dirty="0"/>
              <a:t>, </a:t>
            </a:r>
            <a:r>
              <a:rPr lang="en-US" sz="2800" dirty="0" err="1"/>
              <a:t>RoBERTa</a:t>
            </a:r>
            <a:endParaRPr lang="en-US" sz="2800" dirty="0"/>
          </a:p>
          <a:p>
            <a:pPr marL="114300" indent="0">
              <a:buNone/>
            </a:pPr>
            <a:endParaRPr lang="en-US" sz="28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8" name="TextBox 7">
            <a:extLst>
              <a:ext uri="{FF2B5EF4-FFF2-40B4-BE49-F238E27FC236}">
                <a16:creationId xmlns:a16="http://schemas.microsoft.com/office/drawing/2014/main" id="{BDD99207-1FEB-8440-845E-14A75C69D349}"/>
              </a:ext>
            </a:extLst>
          </p:cNvPr>
          <p:cNvSpPr txBox="1"/>
          <p:nvPr/>
        </p:nvSpPr>
        <p:spPr>
          <a:xfrm>
            <a:off x="6190342" y="4596408"/>
            <a:ext cx="1895071" cy="307777"/>
          </a:xfrm>
          <a:prstGeom prst="rect">
            <a:avLst/>
          </a:prstGeom>
          <a:noFill/>
        </p:spPr>
        <p:txBody>
          <a:bodyPr wrap="none" rtlCol="0">
            <a:spAutoFit/>
          </a:bodyPr>
          <a:lstStyle/>
          <a:p>
            <a:r>
              <a:rPr lang="en-US" dirty="0"/>
              <a:t>Image taken from </a:t>
            </a:r>
            <a:r>
              <a:rPr lang="en-US" dirty="0">
                <a:hlinkClick r:id="rId2"/>
              </a:rPr>
              <a:t>link</a:t>
            </a:r>
            <a:endParaRPr lang="en-US" dirty="0"/>
          </a:p>
        </p:txBody>
      </p:sp>
      <p:pic>
        <p:nvPicPr>
          <p:cNvPr id="7" name="Picture 6">
            <a:extLst>
              <a:ext uri="{FF2B5EF4-FFF2-40B4-BE49-F238E27FC236}">
                <a16:creationId xmlns:a16="http://schemas.microsoft.com/office/drawing/2014/main" id="{2125D926-1289-D24A-BDF4-5562728FFAB5}"/>
              </a:ext>
            </a:extLst>
          </p:cNvPr>
          <p:cNvPicPr>
            <a:picLocks noChangeAspect="1"/>
          </p:cNvPicPr>
          <p:nvPr/>
        </p:nvPicPr>
        <p:blipFill>
          <a:blip r:embed="rId3"/>
          <a:stretch>
            <a:fillRect/>
          </a:stretch>
        </p:blipFill>
        <p:spPr>
          <a:xfrm>
            <a:off x="1550306" y="1918017"/>
            <a:ext cx="3565979" cy="2567403"/>
          </a:xfrm>
          <a:prstGeom prst="rect">
            <a:avLst/>
          </a:prstGeom>
        </p:spPr>
      </p:pic>
    </p:spTree>
    <p:extLst>
      <p:ext uri="{BB962C8B-B14F-4D97-AF65-F5344CB8AC3E}">
        <p14:creationId xmlns:p14="http://schemas.microsoft.com/office/powerpoint/2010/main" val="2558219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Information Retrieval (IR)</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p:txBody>
          <a:bodyPr/>
          <a:lstStyle/>
          <a:p>
            <a:pPr marL="114300" indent="0">
              <a:buNone/>
            </a:pPr>
            <a:endParaRPr lang="en-US" sz="2800" dirty="0"/>
          </a:p>
          <a:p>
            <a:r>
              <a:rPr lang="en-US" sz="2800" dirty="0"/>
              <a:t>Conventional IR – BM25, Point wise mutual information (PMI)</a:t>
            </a:r>
          </a:p>
          <a:p>
            <a:r>
              <a:rPr lang="en-US" sz="2800" dirty="0"/>
              <a:t>Alignment based IR – Sanity Check (SIGIR 2018), AHE (NAACL 2019)</a:t>
            </a:r>
          </a:p>
          <a:p>
            <a:r>
              <a:rPr lang="en-US" sz="2800" dirty="0"/>
              <a:t>IR supporting SNLP – </a:t>
            </a:r>
            <a:r>
              <a:rPr lang="en-US" sz="2800" dirty="0" err="1"/>
              <a:t>AutoROCC</a:t>
            </a:r>
            <a:r>
              <a:rPr lang="en-US" sz="2800" dirty="0"/>
              <a:t> (EMNLP 2019)</a:t>
            </a:r>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49229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Information Retrieval (IR)</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a:xfrm>
            <a:off x="454478" y="1268017"/>
            <a:ext cx="8246835" cy="582952"/>
          </a:xfrm>
        </p:spPr>
        <p:txBody>
          <a:bodyPr/>
          <a:lstStyle/>
          <a:p>
            <a:pPr marL="114300" indent="0">
              <a:buNone/>
            </a:pPr>
            <a:r>
              <a:rPr lang="en-US" sz="2800" dirty="0"/>
              <a:t>Conventional IR – BM25, Point wise mutual information (PMI)</a:t>
            </a:r>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9" name="Picture 8">
            <a:extLst>
              <a:ext uri="{FF2B5EF4-FFF2-40B4-BE49-F238E27FC236}">
                <a16:creationId xmlns:a16="http://schemas.microsoft.com/office/drawing/2014/main" id="{5914D844-20F5-5E4F-94FB-24DADB412F07}"/>
              </a:ext>
            </a:extLst>
          </p:cNvPr>
          <p:cNvPicPr>
            <a:picLocks noChangeAspect="1"/>
          </p:cNvPicPr>
          <p:nvPr/>
        </p:nvPicPr>
        <p:blipFill>
          <a:blip r:embed="rId2"/>
          <a:stretch>
            <a:fillRect/>
          </a:stretch>
        </p:blipFill>
        <p:spPr>
          <a:xfrm>
            <a:off x="692150" y="2331216"/>
            <a:ext cx="5765800" cy="977900"/>
          </a:xfrm>
          <a:prstGeom prst="rect">
            <a:avLst/>
          </a:prstGeom>
        </p:spPr>
      </p:pic>
      <p:sp>
        <p:nvSpPr>
          <p:cNvPr id="17" name="TextBox 16">
            <a:extLst>
              <a:ext uri="{FF2B5EF4-FFF2-40B4-BE49-F238E27FC236}">
                <a16:creationId xmlns:a16="http://schemas.microsoft.com/office/drawing/2014/main" id="{64FB2175-355A-7740-8416-FA5D5D2B6F63}"/>
              </a:ext>
            </a:extLst>
          </p:cNvPr>
          <p:cNvSpPr txBox="1"/>
          <p:nvPr/>
        </p:nvSpPr>
        <p:spPr>
          <a:xfrm>
            <a:off x="779228" y="3576524"/>
            <a:ext cx="8253453" cy="923330"/>
          </a:xfrm>
          <a:prstGeom prst="rect">
            <a:avLst/>
          </a:prstGeom>
          <a:noFill/>
        </p:spPr>
        <p:txBody>
          <a:bodyPr wrap="square" rtlCol="0">
            <a:spAutoFit/>
          </a:bodyPr>
          <a:lstStyle/>
          <a:p>
            <a:r>
              <a:rPr lang="en-US" altLang="en-US" dirty="0">
                <a:solidFill>
                  <a:srgbClr val="222222"/>
                </a:solidFill>
                <a:latin typeface="Arial" panose="020B0604020202020204" pitchFamily="34" charset="0"/>
                <a:cs typeface="Arial" panose="020B0604020202020204" pitchFamily="34" charset="0"/>
              </a:rPr>
              <a:t>where f(qi, D) is </a:t>
            </a:r>
            <a:r>
              <a:rPr lang="en-US" altLang="en-US" dirty="0">
                <a:solidFill>
                  <a:srgbClr val="0B0080"/>
                </a:solidFill>
                <a:latin typeface="Arial" panose="020B0604020202020204" pitchFamily="34" charset="0"/>
                <a:cs typeface="Arial" panose="020B0604020202020204" pitchFamily="34" charset="0"/>
                <a:hlinkClick r:id="rId3" tooltip="Term frequency"/>
              </a:rPr>
              <a:t>term frequency</a:t>
            </a:r>
            <a:r>
              <a:rPr lang="en-US" altLang="en-US" dirty="0">
                <a:solidFill>
                  <a:srgbClr val="222222"/>
                </a:solidFill>
                <a:latin typeface="Arial" panose="020B0604020202020204" pitchFamily="34" charset="0"/>
                <a:cs typeface="Arial" panose="020B0604020202020204" pitchFamily="34" charset="0"/>
              </a:rPr>
              <a:t> in the document </a:t>
            </a:r>
            <a:r>
              <a:rPr lang="en-US" altLang="en-US" sz="2000" i="1" dirty="0">
                <a:solidFill>
                  <a:srgbClr val="222222"/>
                </a:solidFill>
                <a:latin typeface="Nimbus Roman No9 L"/>
              </a:rPr>
              <a:t>D</a:t>
            </a:r>
            <a:r>
              <a:rPr lang="en-US" altLang="en-US" dirty="0">
                <a:solidFill>
                  <a:srgbClr val="222222"/>
                </a:solidFill>
                <a:latin typeface="Arial" panose="020B0604020202020204" pitchFamily="34" charset="0"/>
                <a:cs typeface="Arial" panose="020B0604020202020204" pitchFamily="34" charset="0"/>
              </a:rPr>
              <a:t>,  |D| is the length of the document </a:t>
            </a:r>
            <a:r>
              <a:rPr lang="en-US" altLang="en-US" sz="2000" i="1" dirty="0">
                <a:solidFill>
                  <a:srgbClr val="222222"/>
                </a:solidFill>
                <a:latin typeface="Nimbus Roman No9 L"/>
              </a:rPr>
              <a:t>D</a:t>
            </a:r>
            <a:r>
              <a:rPr lang="en-US" altLang="en-US" dirty="0">
                <a:solidFill>
                  <a:srgbClr val="222222"/>
                </a:solidFill>
                <a:latin typeface="Arial" panose="020B0604020202020204" pitchFamily="34" charset="0"/>
                <a:cs typeface="Arial" panose="020B0604020202020204" pitchFamily="34" charset="0"/>
              </a:rPr>
              <a:t> in words, and </a:t>
            </a:r>
            <a:r>
              <a:rPr lang="en-US" altLang="en-US" sz="2000" dirty="0" err="1">
                <a:solidFill>
                  <a:srgbClr val="222222"/>
                </a:solidFill>
                <a:latin typeface="Nimbus Roman No9 L"/>
              </a:rPr>
              <a:t>avgdl</a:t>
            </a:r>
            <a:r>
              <a:rPr lang="en-US" altLang="en-US" dirty="0">
                <a:solidFill>
                  <a:srgbClr val="222222"/>
                </a:solidFill>
                <a:latin typeface="Arial" panose="020B0604020202020204" pitchFamily="34" charset="0"/>
                <a:cs typeface="Arial" panose="020B0604020202020204" pitchFamily="34" charset="0"/>
              </a:rPr>
              <a:t> is the average document length in the text collection from which documents are drawn.   K1 and </a:t>
            </a:r>
            <a:r>
              <a:rPr lang="en-US" altLang="en-US" i="1" dirty="0">
                <a:solidFill>
                  <a:srgbClr val="222222"/>
                </a:solidFill>
                <a:latin typeface="Nimbus Roman No9 L"/>
                <a:cs typeface="Arial" panose="020B0604020202020204" pitchFamily="34" charset="0"/>
              </a:rPr>
              <a:t>b</a:t>
            </a:r>
            <a:r>
              <a:rPr lang="en-US" altLang="en-US" dirty="0">
                <a:solidFill>
                  <a:srgbClr val="222222"/>
                </a:solidFill>
                <a:latin typeface="Arial" panose="020B0604020202020204" pitchFamily="34" charset="0"/>
                <a:cs typeface="Arial" panose="020B0604020202020204" pitchFamily="34" charset="0"/>
              </a:rPr>
              <a:t> are free parameters. </a:t>
            </a:r>
            <a:endParaRPr lang="en-US" dirty="0"/>
          </a:p>
        </p:txBody>
      </p:sp>
      <p:sp>
        <p:nvSpPr>
          <p:cNvPr id="33" name="AutoShape 28" descr="f(q_i, D)">
            <a:extLst>
              <a:ext uri="{FF2B5EF4-FFF2-40B4-BE49-F238E27FC236}">
                <a16:creationId xmlns:a16="http://schemas.microsoft.com/office/drawing/2014/main" id="{7AC0B0C1-CE80-3D44-86C6-E8780ECE667E}"/>
              </a:ext>
            </a:extLst>
          </p:cNvPr>
          <p:cNvSpPr>
            <a:spLocks noChangeAspect="1" noChangeArrowheads="1"/>
          </p:cNvSpPr>
          <p:nvPr/>
        </p:nvSpPr>
        <p:spPr bwMode="auto">
          <a:xfrm>
            <a:off x="15240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29" descr="q_{i}">
            <a:extLst>
              <a:ext uri="{FF2B5EF4-FFF2-40B4-BE49-F238E27FC236}">
                <a16:creationId xmlns:a16="http://schemas.microsoft.com/office/drawing/2014/main" id="{46152C1C-EAF1-7D48-BFDD-2DB610C05F0D}"/>
              </a:ext>
            </a:extLst>
          </p:cNvPr>
          <p:cNvSpPr>
            <a:spLocks noChangeAspect="1" noChangeArrowheads="1"/>
          </p:cNvSpPr>
          <p:nvPr/>
        </p:nvSpPr>
        <p:spPr bwMode="auto">
          <a:xfrm>
            <a:off x="15240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30" descr="|D|">
            <a:extLst>
              <a:ext uri="{FF2B5EF4-FFF2-40B4-BE49-F238E27FC236}">
                <a16:creationId xmlns:a16="http://schemas.microsoft.com/office/drawing/2014/main" id="{2EF34F5A-499B-374B-937B-961B39D3D8B6}"/>
              </a:ext>
            </a:extLst>
          </p:cNvPr>
          <p:cNvSpPr>
            <a:spLocks noChangeAspect="1" noChangeArrowheads="1"/>
          </p:cNvSpPr>
          <p:nvPr/>
        </p:nvSpPr>
        <p:spPr bwMode="auto">
          <a:xfrm>
            <a:off x="15240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utoShape 31" descr="k_{1}">
            <a:extLst>
              <a:ext uri="{FF2B5EF4-FFF2-40B4-BE49-F238E27FC236}">
                <a16:creationId xmlns:a16="http://schemas.microsoft.com/office/drawing/2014/main" id="{4FFDFDD7-6F0E-5640-A1A3-D409403BAD1D}"/>
              </a:ext>
            </a:extLst>
          </p:cNvPr>
          <p:cNvSpPr>
            <a:spLocks noChangeAspect="1" noChangeArrowheads="1"/>
          </p:cNvSpPr>
          <p:nvPr/>
        </p:nvSpPr>
        <p:spPr bwMode="auto">
          <a:xfrm>
            <a:off x="15240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32" descr="k_1 \in [1.2,2.0]">
            <a:extLst>
              <a:ext uri="{FF2B5EF4-FFF2-40B4-BE49-F238E27FC236}">
                <a16:creationId xmlns:a16="http://schemas.microsoft.com/office/drawing/2014/main" id="{BA2E9DE5-C562-794C-A91E-EE661C2CEAB1}"/>
              </a:ext>
            </a:extLst>
          </p:cNvPr>
          <p:cNvSpPr>
            <a:spLocks noChangeAspect="1" noChangeArrowheads="1"/>
          </p:cNvSpPr>
          <p:nvPr/>
        </p:nvSpPr>
        <p:spPr bwMode="auto">
          <a:xfrm>
            <a:off x="15240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AutoShape 33" descr="b = 0.75">
            <a:extLst>
              <a:ext uri="{FF2B5EF4-FFF2-40B4-BE49-F238E27FC236}">
                <a16:creationId xmlns:a16="http://schemas.microsoft.com/office/drawing/2014/main" id="{E4F3B132-6548-C94C-9569-486E78F2E61E}"/>
              </a:ext>
            </a:extLst>
          </p:cNvPr>
          <p:cNvSpPr>
            <a:spLocks noChangeAspect="1" noChangeArrowheads="1"/>
          </p:cNvSpPr>
          <p:nvPr/>
        </p:nvSpPr>
        <p:spPr bwMode="auto">
          <a:xfrm>
            <a:off x="15240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1168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Information Retrieval (IR)</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a:xfrm>
            <a:off x="454478" y="1268017"/>
            <a:ext cx="8167007" cy="582952"/>
          </a:xfrm>
        </p:spPr>
        <p:txBody>
          <a:bodyPr/>
          <a:lstStyle/>
          <a:p>
            <a:pPr marL="114300" indent="0">
              <a:buNone/>
            </a:pPr>
            <a:r>
              <a:rPr lang="en-US" sz="2800" dirty="0"/>
              <a:t>Alignment based IR – </a:t>
            </a:r>
            <a:r>
              <a:rPr lang="en-US" sz="1600" dirty="0"/>
              <a:t>Sanity Check (SIGIR 18), AHE (NAACL 2019) </a:t>
            </a:r>
            <a:endParaRPr lang="en-US" sz="28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3074" name="Picture 2" descr="https://lh3.googleusercontent.com/ctchibQPvocuU_5_QdyPcVARS0zb2IH2-ezUutqifiCp8I6I8wv5r22Siq55c3pr9Qxe61a80_KKuJGcOK4SVJmDQfHQEEaojFEsnTmVzC3JfRVyhi7HrgfZa7HBVoKX65T5wmmTnOI">
            <a:extLst>
              <a:ext uri="{FF2B5EF4-FFF2-40B4-BE49-F238E27FC236}">
                <a16:creationId xmlns:a16="http://schemas.microsoft.com/office/drawing/2014/main" id="{CFA2CF1B-3B7C-F84C-8B82-73DC38D12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859" y="1850969"/>
            <a:ext cx="5571912" cy="319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628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Information Retrieval (IR)</a:t>
            </a:r>
            <a:endParaRPr lang="en-US"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8" name="Rectangle 7">
            <a:extLst>
              <a:ext uri="{FF2B5EF4-FFF2-40B4-BE49-F238E27FC236}">
                <a16:creationId xmlns:a16="http://schemas.microsoft.com/office/drawing/2014/main" id="{97242D05-4993-8F4A-B3B1-F26A3701EDAB}"/>
              </a:ext>
            </a:extLst>
          </p:cNvPr>
          <p:cNvSpPr/>
          <p:nvPr/>
        </p:nvSpPr>
        <p:spPr>
          <a:xfrm>
            <a:off x="628650" y="2200454"/>
            <a:ext cx="4199150" cy="954107"/>
          </a:xfrm>
          <a:prstGeom prst="rect">
            <a:avLst/>
          </a:prstGeom>
        </p:spPr>
        <p:txBody>
          <a:bodyPr wrap="square">
            <a:spAutoFit/>
          </a:bodyPr>
          <a:lstStyle/>
          <a:p>
            <a:r>
              <a:rPr lang="en-US" sz="2800" dirty="0"/>
              <a:t>IR supporting SNLP </a:t>
            </a:r>
            <a:r>
              <a:rPr lang="en-US" dirty="0"/>
              <a:t>– </a:t>
            </a:r>
          </a:p>
          <a:p>
            <a:endParaRPr lang="en-US" dirty="0"/>
          </a:p>
          <a:p>
            <a:r>
              <a:rPr lang="en-US" dirty="0" err="1"/>
              <a:t>AutoROCC</a:t>
            </a:r>
            <a:r>
              <a:rPr lang="en-US" dirty="0"/>
              <a:t> (EMNLP 2019)</a:t>
            </a:r>
          </a:p>
        </p:txBody>
      </p:sp>
      <p:pic>
        <p:nvPicPr>
          <p:cNvPr id="10" name="Picture 9">
            <a:extLst>
              <a:ext uri="{FF2B5EF4-FFF2-40B4-BE49-F238E27FC236}">
                <a16:creationId xmlns:a16="http://schemas.microsoft.com/office/drawing/2014/main" id="{A50A2F68-E4D4-AD4D-ADA9-5B8CA5F34B22}"/>
              </a:ext>
            </a:extLst>
          </p:cNvPr>
          <p:cNvPicPr>
            <a:picLocks noChangeAspect="1"/>
          </p:cNvPicPr>
          <p:nvPr/>
        </p:nvPicPr>
        <p:blipFill>
          <a:blip r:embed="rId2"/>
          <a:stretch>
            <a:fillRect/>
          </a:stretch>
        </p:blipFill>
        <p:spPr>
          <a:xfrm>
            <a:off x="4956630" y="1159195"/>
            <a:ext cx="2853640" cy="3881912"/>
          </a:xfrm>
          <a:prstGeom prst="rect">
            <a:avLst/>
          </a:prstGeom>
        </p:spPr>
      </p:pic>
    </p:spTree>
    <p:extLst>
      <p:ext uri="{BB962C8B-B14F-4D97-AF65-F5344CB8AC3E}">
        <p14:creationId xmlns:p14="http://schemas.microsoft.com/office/powerpoint/2010/main" val="2619313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Artificial Intelligence (AI)</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a:xfrm>
            <a:off x="628650" y="1369219"/>
            <a:ext cx="7886700" cy="1540958"/>
          </a:xfrm>
        </p:spPr>
        <p:txBody>
          <a:bodyPr/>
          <a:lstStyle/>
          <a:p>
            <a:r>
              <a:rPr lang="en-US" dirty="0"/>
              <a:t>Integer Linear Programming </a:t>
            </a:r>
            <a:endParaRPr lang="en-US" sz="2800" dirty="0"/>
          </a:p>
          <a:p>
            <a:r>
              <a:rPr lang="en-US" dirty="0"/>
              <a:t>Graph based QA models</a:t>
            </a:r>
            <a:endParaRPr lang="en-US" sz="28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48873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2" name="Picture 1">
            <a:extLst>
              <a:ext uri="{FF2B5EF4-FFF2-40B4-BE49-F238E27FC236}">
                <a16:creationId xmlns:a16="http://schemas.microsoft.com/office/drawing/2014/main" id="{36CC3912-CABE-E14A-B4C9-139B6ADC624D}"/>
              </a:ext>
            </a:extLst>
          </p:cNvPr>
          <p:cNvPicPr>
            <a:picLocks noChangeAspect="1"/>
          </p:cNvPicPr>
          <p:nvPr/>
        </p:nvPicPr>
        <p:blipFill>
          <a:blip r:embed="rId3"/>
          <a:stretch>
            <a:fillRect/>
          </a:stretch>
        </p:blipFill>
        <p:spPr>
          <a:xfrm>
            <a:off x="5824398" y="2248699"/>
            <a:ext cx="3031946" cy="1816405"/>
          </a:xfrm>
          <a:prstGeom prst="rect">
            <a:avLst/>
          </a:prstGeom>
        </p:spPr>
      </p:pic>
      <p:pic>
        <p:nvPicPr>
          <p:cNvPr id="3" name="Picture 2">
            <a:extLst>
              <a:ext uri="{FF2B5EF4-FFF2-40B4-BE49-F238E27FC236}">
                <a16:creationId xmlns:a16="http://schemas.microsoft.com/office/drawing/2014/main" id="{AD44403B-F179-F841-8016-CBD1BBC77107}"/>
              </a:ext>
            </a:extLst>
          </p:cNvPr>
          <p:cNvPicPr>
            <a:picLocks noChangeAspect="1"/>
          </p:cNvPicPr>
          <p:nvPr/>
        </p:nvPicPr>
        <p:blipFill>
          <a:blip r:embed="rId4"/>
          <a:stretch>
            <a:fillRect/>
          </a:stretch>
        </p:blipFill>
        <p:spPr>
          <a:xfrm>
            <a:off x="332360" y="2248699"/>
            <a:ext cx="2753017" cy="1835345"/>
          </a:xfrm>
          <a:prstGeom prst="rect">
            <a:avLst/>
          </a:prstGeom>
        </p:spPr>
      </p:pic>
      <p:sp>
        <p:nvSpPr>
          <p:cNvPr id="4" name="Right Arrow 3">
            <a:extLst>
              <a:ext uri="{FF2B5EF4-FFF2-40B4-BE49-F238E27FC236}">
                <a16:creationId xmlns:a16="http://schemas.microsoft.com/office/drawing/2014/main" id="{9450C70B-04C3-354E-B6CE-D0462C37EBB9}"/>
              </a:ext>
            </a:extLst>
          </p:cNvPr>
          <p:cNvSpPr/>
          <p:nvPr/>
        </p:nvSpPr>
        <p:spPr>
          <a:xfrm>
            <a:off x="3735778" y="2528134"/>
            <a:ext cx="1438219" cy="333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Callout 5">
            <a:extLst>
              <a:ext uri="{FF2B5EF4-FFF2-40B4-BE49-F238E27FC236}">
                <a16:creationId xmlns:a16="http://schemas.microsoft.com/office/drawing/2014/main" id="{69CC760E-B111-AC49-B5DA-4288FB57EAFB}"/>
              </a:ext>
            </a:extLst>
          </p:cNvPr>
          <p:cNvSpPr/>
          <p:nvPr/>
        </p:nvSpPr>
        <p:spPr>
          <a:xfrm>
            <a:off x="2816442" y="1092984"/>
            <a:ext cx="3743383" cy="1136693"/>
          </a:xfrm>
          <a:prstGeom prst="wedgeEllipseCallout">
            <a:avLst>
              <a:gd name="adj1" fmla="val -13946"/>
              <a:gd name="adj2" fmla="val 724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n w="0"/>
                <a:solidFill>
                  <a:schemeClr val="tx1"/>
                </a:solidFill>
                <a:effectLst>
                  <a:outerShdw blurRad="38100" dist="19050" dir="2700000" algn="tl" rotWithShape="0">
                    <a:schemeClr val="dk1">
                      <a:alpha val="40000"/>
                    </a:schemeClr>
                  </a:outerShdw>
                </a:effectLst>
              </a:rPr>
              <a:t>Which instrument measures atmospheric pressure? </a:t>
            </a:r>
          </a:p>
        </p:txBody>
      </p:sp>
      <p:sp>
        <p:nvSpPr>
          <p:cNvPr id="12" name="Title 11">
            <a:extLst>
              <a:ext uri="{FF2B5EF4-FFF2-40B4-BE49-F238E27FC236}">
                <a16:creationId xmlns:a16="http://schemas.microsoft.com/office/drawing/2014/main" id="{289F4139-2F38-0D48-95E5-938F4573D4B8}"/>
              </a:ext>
            </a:extLst>
          </p:cNvPr>
          <p:cNvSpPr>
            <a:spLocks noGrp="1"/>
          </p:cNvSpPr>
          <p:nvPr>
            <p:ph type="title"/>
          </p:nvPr>
        </p:nvSpPr>
        <p:spPr/>
        <p:txBody>
          <a:bodyPr/>
          <a:lstStyle/>
          <a:p>
            <a:r>
              <a:rPr lang="en-US" dirty="0"/>
              <a:t>Task: question answering</a:t>
            </a:r>
          </a:p>
        </p:txBody>
      </p:sp>
      <p:sp>
        <p:nvSpPr>
          <p:cNvPr id="8" name="Slide Number Placeholder 7">
            <a:extLst>
              <a:ext uri="{FF2B5EF4-FFF2-40B4-BE49-F238E27FC236}">
                <a16:creationId xmlns:a16="http://schemas.microsoft.com/office/drawing/2014/main" id="{BDAF38DE-528F-144D-B28E-BE9E62E36E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13" name="Left Arrow 12">
            <a:extLst>
              <a:ext uri="{FF2B5EF4-FFF2-40B4-BE49-F238E27FC236}">
                <a16:creationId xmlns:a16="http://schemas.microsoft.com/office/drawing/2014/main" id="{B7991B9D-5C30-2047-87A2-E9A2B238D737}"/>
              </a:ext>
            </a:extLst>
          </p:cNvPr>
          <p:cNvSpPr/>
          <p:nvPr/>
        </p:nvSpPr>
        <p:spPr>
          <a:xfrm>
            <a:off x="3735778" y="3159804"/>
            <a:ext cx="1438219" cy="3642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A86682-2B11-704C-B210-CD89CA5ED0E0}"/>
              </a:ext>
            </a:extLst>
          </p:cNvPr>
          <p:cNvSpPr txBox="1"/>
          <p:nvPr/>
        </p:nvSpPr>
        <p:spPr>
          <a:xfrm>
            <a:off x="3959146" y="4129607"/>
            <a:ext cx="1261884" cy="369332"/>
          </a:xfrm>
          <a:prstGeom prst="rect">
            <a:avLst/>
          </a:prstGeom>
          <a:noFill/>
        </p:spPr>
        <p:txBody>
          <a:bodyPr wrap="none" rtlCol="0">
            <a:spAutoFit/>
          </a:bodyPr>
          <a:lstStyle/>
          <a:p>
            <a:r>
              <a:rPr lang="en-US" sz="1800" dirty="0"/>
              <a:t>Barometer</a:t>
            </a:r>
          </a:p>
        </p:txBody>
      </p:sp>
      <p:sp>
        <p:nvSpPr>
          <p:cNvPr id="15" name="Oval Callout 14">
            <a:extLst>
              <a:ext uri="{FF2B5EF4-FFF2-40B4-BE49-F238E27FC236}">
                <a16:creationId xmlns:a16="http://schemas.microsoft.com/office/drawing/2014/main" id="{7C4D0C7E-2619-7C43-8F14-53241A3052BA}"/>
              </a:ext>
            </a:extLst>
          </p:cNvPr>
          <p:cNvSpPr/>
          <p:nvPr/>
        </p:nvSpPr>
        <p:spPr>
          <a:xfrm>
            <a:off x="3885318" y="3822471"/>
            <a:ext cx="1613880" cy="983605"/>
          </a:xfrm>
          <a:prstGeom prst="wedgeEllipseCallout">
            <a:avLst>
              <a:gd name="adj1" fmla="val -16375"/>
              <a:gd name="adj2" fmla="val -749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697969"/>
      </p:ext>
    </p:extLst>
  </p:cSld>
  <p:clrMapOvr>
    <a:masterClrMapping/>
  </p:clrMapOvr>
  <mc:AlternateContent xmlns:mc="http://schemas.openxmlformats.org/markup-compatibility/2006" xmlns:p14="http://schemas.microsoft.com/office/powerpoint/2010/main">
    <mc:Choice Requires="p14">
      <p:transition spd="slow" p14:dur="2000" advTm="5262"/>
    </mc:Choice>
    <mc:Fallback xmlns="">
      <p:transition spd="slow" advTm="526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Artificial Intelligence (AI)</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a:xfrm>
            <a:off x="483507" y="1268017"/>
            <a:ext cx="4661807" cy="575695"/>
          </a:xfrm>
        </p:spPr>
        <p:txBody>
          <a:bodyPr/>
          <a:lstStyle/>
          <a:p>
            <a:pPr marL="114300" indent="0">
              <a:buNone/>
            </a:pPr>
            <a:r>
              <a:rPr lang="en-US" sz="2800" dirty="0"/>
              <a:t>Integer Linear Programming</a:t>
            </a:r>
            <a:endParaRPr lang="en-US" sz="36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TextBox 6">
            <a:extLst>
              <a:ext uri="{FF2B5EF4-FFF2-40B4-BE49-F238E27FC236}">
                <a16:creationId xmlns:a16="http://schemas.microsoft.com/office/drawing/2014/main" id="{B5F73B72-DB9F-0340-849A-70573C57C359}"/>
              </a:ext>
            </a:extLst>
          </p:cNvPr>
          <p:cNvSpPr txBox="1"/>
          <p:nvPr/>
        </p:nvSpPr>
        <p:spPr>
          <a:xfrm>
            <a:off x="5653314" y="4493045"/>
            <a:ext cx="3326552" cy="523220"/>
          </a:xfrm>
          <a:prstGeom prst="rect">
            <a:avLst/>
          </a:prstGeom>
          <a:noFill/>
        </p:spPr>
        <p:txBody>
          <a:bodyPr wrap="none" rtlCol="0">
            <a:spAutoFit/>
          </a:bodyPr>
          <a:lstStyle/>
          <a:p>
            <a:r>
              <a:rPr lang="en-US" dirty="0"/>
              <a:t>Image taken from </a:t>
            </a:r>
            <a:r>
              <a:rPr lang="en-US" dirty="0" err="1"/>
              <a:t>Kashabi</a:t>
            </a:r>
            <a:r>
              <a:rPr lang="en-US" dirty="0"/>
              <a:t> et al. (2018) </a:t>
            </a:r>
          </a:p>
          <a:p>
            <a:endParaRPr lang="en-US" dirty="0"/>
          </a:p>
        </p:txBody>
      </p:sp>
      <p:pic>
        <p:nvPicPr>
          <p:cNvPr id="9" name="Picture 8">
            <a:extLst>
              <a:ext uri="{FF2B5EF4-FFF2-40B4-BE49-F238E27FC236}">
                <a16:creationId xmlns:a16="http://schemas.microsoft.com/office/drawing/2014/main" id="{F1014168-5927-4F44-9AF5-79BE18F075B7}"/>
              </a:ext>
            </a:extLst>
          </p:cNvPr>
          <p:cNvPicPr>
            <a:picLocks noChangeAspect="1"/>
          </p:cNvPicPr>
          <p:nvPr/>
        </p:nvPicPr>
        <p:blipFill>
          <a:blip r:embed="rId2"/>
          <a:stretch>
            <a:fillRect/>
          </a:stretch>
        </p:blipFill>
        <p:spPr>
          <a:xfrm>
            <a:off x="342403" y="1843712"/>
            <a:ext cx="5128755" cy="2800809"/>
          </a:xfrm>
          <a:prstGeom prst="rect">
            <a:avLst/>
          </a:prstGeom>
        </p:spPr>
      </p:pic>
    </p:spTree>
    <p:extLst>
      <p:ext uri="{BB962C8B-B14F-4D97-AF65-F5344CB8AC3E}">
        <p14:creationId xmlns:p14="http://schemas.microsoft.com/office/powerpoint/2010/main" val="1756491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Artificial Intelligence (AI)</a:t>
            </a:r>
            <a:endParaRPr lang="en-US" dirty="0"/>
          </a:p>
        </p:txBody>
      </p:sp>
      <p:sp>
        <p:nvSpPr>
          <p:cNvPr id="3" name="Text Placeholder 2">
            <a:extLst>
              <a:ext uri="{FF2B5EF4-FFF2-40B4-BE49-F238E27FC236}">
                <a16:creationId xmlns:a16="http://schemas.microsoft.com/office/drawing/2014/main" id="{D6C5E46B-7899-9346-8B59-C2640C84A0C3}"/>
              </a:ext>
            </a:extLst>
          </p:cNvPr>
          <p:cNvSpPr>
            <a:spLocks noGrp="1"/>
          </p:cNvSpPr>
          <p:nvPr>
            <p:ph type="body" idx="1"/>
          </p:nvPr>
        </p:nvSpPr>
        <p:spPr>
          <a:xfrm>
            <a:off x="467604" y="1093088"/>
            <a:ext cx="4661807" cy="575695"/>
          </a:xfrm>
        </p:spPr>
        <p:txBody>
          <a:bodyPr/>
          <a:lstStyle/>
          <a:p>
            <a:pPr marL="114300" indent="0">
              <a:buNone/>
            </a:pPr>
            <a:r>
              <a:rPr lang="en-US" sz="2800" dirty="0"/>
              <a:t>Graph based QA models </a:t>
            </a:r>
            <a:endParaRPr lang="en-US" sz="3200"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7" name="TextBox 6">
            <a:extLst>
              <a:ext uri="{FF2B5EF4-FFF2-40B4-BE49-F238E27FC236}">
                <a16:creationId xmlns:a16="http://schemas.microsoft.com/office/drawing/2014/main" id="{B5F73B72-DB9F-0340-849A-70573C57C359}"/>
              </a:ext>
            </a:extLst>
          </p:cNvPr>
          <p:cNvSpPr txBox="1"/>
          <p:nvPr/>
        </p:nvSpPr>
        <p:spPr>
          <a:xfrm>
            <a:off x="5865574" y="4493045"/>
            <a:ext cx="3185487" cy="523220"/>
          </a:xfrm>
          <a:prstGeom prst="rect">
            <a:avLst/>
          </a:prstGeom>
          <a:noFill/>
        </p:spPr>
        <p:txBody>
          <a:bodyPr wrap="none" rtlCol="0">
            <a:spAutoFit/>
          </a:bodyPr>
          <a:lstStyle/>
          <a:p>
            <a:r>
              <a:rPr lang="en-US" dirty="0"/>
              <a:t>Image taken from Zhang et al. (2018) </a:t>
            </a:r>
          </a:p>
          <a:p>
            <a:endParaRPr lang="en-US" dirty="0"/>
          </a:p>
        </p:txBody>
      </p:sp>
      <p:pic>
        <p:nvPicPr>
          <p:cNvPr id="9" name="Picture 8">
            <a:extLst>
              <a:ext uri="{FF2B5EF4-FFF2-40B4-BE49-F238E27FC236}">
                <a16:creationId xmlns:a16="http://schemas.microsoft.com/office/drawing/2014/main" id="{9FDDFD1B-89D2-8F4B-BF45-E1F94DEC9983}"/>
              </a:ext>
            </a:extLst>
          </p:cNvPr>
          <p:cNvPicPr>
            <a:picLocks noChangeAspect="1"/>
          </p:cNvPicPr>
          <p:nvPr/>
        </p:nvPicPr>
        <p:blipFill>
          <a:blip r:embed="rId3"/>
          <a:stretch>
            <a:fillRect/>
          </a:stretch>
        </p:blipFill>
        <p:spPr>
          <a:xfrm>
            <a:off x="609600" y="1550503"/>
            <a:ext cx="5255974" cy="3465761"/>
          </a:xfrm>
          <a:prstGeom prst="rect">
            <a:avLst/>
          </a:prstGeom>
        </p:spPr>
      </p:pic>
    </p:spTree>
    <p:extLst>
      <p:ext uri="{BB962C8B-B14F-4D97-AF65-F5344CB8AC3E}">
        <p14:creationId xmlns:p14="http://schemas.microsoft.com/office/powerpoint/2010/main" val="3158637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 sz="5400" b="1" dirty="0"/>
              <a:t>Performance comparison</a:t>
            </a:r>
            <a:endParaRPr sz="5400" b="1" dirty="0"/>
          </a:p>
        </p:txBody>
      </p:sp>
      <p:sp>
        <p:nvSpPr>
          <p:cNvPr id="172" name="Google Shape;172;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437474667"/>
      </p:ext>
    </p:extLst>
  </p:cSld>
  <p:clrMapOvr>
    <a:masterClrMapping/>
  </p:clrMapOvr>
  <mc:AlternateContent xmlns:mc="http://schemas.openxmlformats.org/markup-compatibility/2006" xmlns:p14="http://schemas.microsoft.com/office/powerpoint/2010/main">
    <mc:Choice Requires="p14">
      <p:transition spd="slow" p14:dur="2000" advTm="2244"/>
    </mc:Choice>
    <mc:Fallback xmlns="">
      <p:transition spd="slow" advTm="224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Performance comparison (ARC dataset)</a:t>
            </a:r>
            <a:endParaRPr lang="en-US"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aphicFrame>
        <p:nvGraphicFramePr>
          <p:cNvPr id="7" name="Table 6">
            <a:extLst>
              <a:ext uri="{FF2B5EF4-FFF2-40B4-BE49-F238E27FC236}">
                <a16:creationId xmlns:a16="http://schemas.microsoft.com/office/drawing/2014/main" id="{8BC0D623-BB19-6040-A6CB-CC7D7DBDC9A6}"/>
              </a:ext>
            </a:extLst>
          </p:cNvPr>
          <p:cNvGraphicFramePr>
            <a:graphicFrameLocks noGrp="1"/>
          </p:cNvGraphicFramePr>
          <p:nvPr>
            <p:extLst>
              <p:ext uri="{D42A27DB-BD31-4B8C-83A1-F6EECF244321}">
                <p14:modId xmlns:p14="http://schemas.microsoft.com/office/powerpoint/2010/main" val="276069376"/>
              </p:ext>
            </p:extLst>
          </p:nvPr>
        </p:nvGraphicFramePr>
        <p:xfrm>
          <a:off x="545472" y="1198273"/>
          <a:ext cx="7718156" cy="3737946"/>
        </p:xfrm>
        <a:graphic>
          <a:graphicData uri="http://schemas.openxmlformats.org/drawingml/2006/table">
            <a:tbl>
              <a:tblPr firstRow="1" bandRow="1">
                <a:tableStyleId>{3B4B98B0-60AC-42C2-AFA5-B58CD77FA1E5}</a:tableStyleId>
              </a:tblPr>
              <a:tblGrid>
                <a:gridCol w="654039">
                  <a:extLst>
                    <a:ext uri="{9D8B030D-6E8A-4147-A177-3AD203B41FA5}">
                      <a16:colId xmlns:a16="http://schemas.microsoft.com/office/drawing/2014/main" val="601836779"/>
                    </a:ext>
                  </a:extLst>
                </a:gridCol>
                <a:gridCol w="1072285">
                  <a:extLst>
                    <a:ext uri="{9D8B030D-6E8A-4147-A177-3AD203B41FA5}">
                      <a16:colId xmlns:a16="http://schemas.microsoft.com/office/drawing/2014/main" val="4214261701"/>
                    </a:ext>
                  </a:extLst>
                </a:gridCol>
                <a:gridCol w="807649">
                  <a:extLst>
                    <a:ext uri="{9D8B030D-6E8A-4147-A177-3AD203B41FA5}">
                      <a16:colId xmlns:a16="http://schemas.microsoft.com/office/drawing/2014/main" val="2145907897"/>
                    </a:ext>
                  </a:extLst>
                </a:gridCol>
                <a:gridCol w="3006671">
                  <a:extLst>
                    <a:ext uri="{9D8B030D-6E8A-4147-A177-3AD203B41FA5}">
                      <a16:colId xmlns:a16="http://schemas.microsoft.com/office/drawing/2014/main" val="138642889"/>
                    </a:ext>
                  </a:extLst>
                </a:gridCol>
                <a:gridCol w="1030637">
                  <a:extLst>
                    <a:ext uri="{9D8B030D-6E8A-4147-A177-3AD203B41FA5}">
                      <a16:colId xmlns:a16="http://schemas.microsoft.com/office/drawing/2014/main" val="3126603709"/>
                    </a:ext>
                  </a:extLst>
                </a:gridCol>
                <a:gridCol w="1146875">
                  <a:extLst>
                    <a:ext uri="{9D8B030D-6E8A-4147-A177-3AD203B41FA5}">
                      <a16:colId xmlns:a16="http://schemas.microsoft.com/office/drawing/2014/main" val="579064903"/>
                    </a:ext>
                  </a:extLst>
                </a:gridCol>
              </a:tblGrid>
              <a:tr h="471051">
                <a:tc>
                  <a:txBody>
                    <a:bodyPr/>
                    <a:lstStyle/>
                    <a:p>
                      <a:pPr algn="ctr"/>
                      <a:r>
                        <a:rPr lang="en-US" sz="1200" dirty="0"/>
                        <a:t>#</a:t>
                      </a:r>
                    </a:p>
                  </a:txBody>
                  <a:tcPr/>
                </a:tc>
                <a:tc>
                  <a:txBody>
                    <a:bodyPr/>
                    <a:lstStyle/>
                    <a:p>
                      <a:pPr algn="ctr"/>
                      <a:r>
                        <a:rPr lang="en-US" sz="1200" dirty="0"/>
                        <a:t>Supervised ?</a:t>
                      </a:r>
                    </a:p>
                  </a:txBody>
                  <a:tcPr/>
                </a:tc>
                <a:tc>
                  <a:txBody>
                    <a:bodyPr/>
                    <a:lstStyle/>
                    <a:p>
                      <a:pPr algn="ctr"/>
                      <a:r>
                        <a:rPr lang="en-US" sz="1200" dirty="0"/>
                        <a:t>Type of </a:t>
                      </a:r>
                    </a:p>
                    <a:p>
                      <a:pPr algn="ctr"/>
                      <a:r>
                        <a:rPr lang="en-US" sz="1200" dirty="0"/>
                        <a:t>KB</a:t>
                      </a:r>
                    </a:p>
                  </a:txBody>
                  <a:tcPr/>
                </a:tc>
                <a:tc>
                  <a:txBody>
                    <a:bodyPr/>
                    <a:lstStyle/>
                    <a:p>
                      <a:pPr algn="ctr"/>
                      <a:r>
                        <a:rPr lang="en-US" sz="1200" dirty="0"/>
                        <a:t>Model</a:t>
                      </a:r>
                    </a:p>
                  </a:txBody>
                  <a:tcPr/>
                </a:tc>
                <a:tc>
                  <a:txBody>
                    <a:bodyPr/>
                    <a:lstStyle/>
                    <a:p>
                      <a:pPr algn="ctr"/>
                      <a:r>
                        <a:rPr lang="en-US" sz="1200" dirty="0"/>
                        <a:t>Easy P@1</a:t>
                      </a:r>
                    </a:p>
                  </a:txBody>
                  <a:tcPr/>
                </a:tc>
                <a:tc>
                  <a:txBody>
                    <a:bodyPr/>
                    <a:lstStyle/>
                    <a:p>
                      <a:pPr algn="ctr"/>
                      <a:r>
                        <a:rPr lang="en-US" sz="1200" dirty="0"/>
                        <a:t>Challenge P@1</a:t>
                      </a:r>
                    </a:p>
                  </a:txBody>
                  <a:tcPr/>
                </a:tc>
                <a:extLst>
                  <a:ext uri="{0D108BD9-81ED-4DB2-BD59-A6C34878D82A}">
                    <a16:rowId xmlns:a16="http://schemas.microsoft.com/office/drawing/2014/main" val="3414230316"/>
                  </a:ext>
                </a:extLst>
              </a:tr>
              <a:tr h="337125">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BM25 (IR Solver)</a:t>
                      </a:r>
                    </a:p>
                  </a:txBody>
                  <a:tcPr/>
                </a:tc>
                <a:tc>
                  <a:txBody>
                    <a:bodyPr/>
                    <a:lstStyle/>
                    <a:p>
                      <a:pPr algn="ctr"/>
                      <a:r>
                        <a:rPr lang="en-US" sz="1600" dirty="0"/>
                        <a:t>60</a:t>
                      </a:r>
                    </a:p>
                  </a:txBody>
                  <a:tcPr/>
                </a:tc>
                <a:tc>
                  <a:txBody>
                    <a:bodyPr/>
                    <a:lstStyle/>
                    <a:p>
                      <a:pPr algn="ctr"/>
                      <a:r>
                        <a:rPr lang="en-US" sz="1600" dirty="0"/>
                        <a:t>24</a:t>
                      </a:r>
                    </a:p>
                  </a:txBody>
                  <a:tcPr/>
                </a:tc>
                <a:extLst>
                  <a:ext uri="{0D108BD9-81ED-4DB2-BD59-A6C34878D82A}">
                    <a16:rowId xmlns:a16="http://schemas.microsoft.com/office/drawing/2014/main" val="709887581"/>
                  </a:ext>
                </a:extLst>
              </a:tr>
              <a:tr h="334042">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AHE (Yadav et al., 2019)</a:t>
                      </a:r>
                    </a:p>
                  </a:txBody>
                  <a:tcPr/>
                </a:tc>
                <a:tc>
                  <a:txBody>
                    <a:bodyPr/>
                    <a:lstStyle/>
                    <a:p>
                      <a:pPr algn="ctr"/>
                      <a:r>
                        <a:rPr lang="en-US" sz="1600" dirty="0"/>
                        <a:t>65.2</a:t>
                      </a:r>
                    </a:p>
                  </a:txBody>
                  <a:tcPr/>
                </a:tc>
                <a:tc>
                  <a:txBody>
                    <a:bodyPr/>
                    <a:lstStyle/>
                    <a:p>
                      <a:pPr algn="ctr"/>
                      <a:r>
                        <a:rPr lang="en-US" sz="1600" dirty="0"/>
                        <a:t>33.7</a:t>
                      </a:r>
                    </a:p>
                  </a:txBody>
                  <a:tcPr/>
                </a:tc>
                <a:extLst>
                  <a:ext uri="{0D108BD9-81ED-4DB2-BD59-A6C34878D82A}">
                    <a16:rowId xmlns:a16="http://schemas.microsoft.com/office/drawing/2014/main" val="4087117033"/>
                  </a:ext>
                </a:extLst>
              </a:tr>
              <a:tr h="221279">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Bi-LSTM max-out (</a:t>
                      </a:r>
                      <a:r>
                        <a:rPr lang="en-US" sz="1000" u="none" strike="noStrike" cap="none" dirty="0" err="1">
                          <a:effectLst/>
                          <a:sym typeface="Arial"/>
                        </a:rPr>
                        <a:t>Mihaylov</a:t>
                      </a:r>
                      <a:r>
                        <a:rPr lang="en-US" sz="1000" u="none" strike="noStrike" cap="none" dirty="0">
                          <a:effectLst/>
                          <a:sym typeface="Arial"/>
                        </a:rPr>
                        <a:t> et al., 2018) </a:t>
                      </a:r>
                      <a:endParaRPr lang="en-US" sz="1000" dirty="0"/>
                    </a:p>
                  </a:txBody>
                  <a:tcPr/>
                </a:tc>
                <a:tc>
                  <a:txBody>
                    <a:bodyPr/>
                    <a:lstStyle/>
                    <a:p>
                      <a:pPr algn="ctr"/>
                      <a:r>
                        <a:rPr lang="en-US" sz="1600" dirty="0"/>
                        <a:t>34.3</a:t>
                      </a:r>
                    </a:p>
                  </a:txBody>
                  <a:tcPr/>
                </a:tc>
                <a:tc>
                  <a:txBody>
                    <a:bodyPr/>
                    <a:lstStyle/>
                    <a:p>
                      <a:pPr algn="ctr"/>
                      <a:r>
                        <a:rPr lang="en-US" sz="1600" dirty="0"/>
                        <a:t>33.9</a:t>
                      </a:r>
                    </a:p>
                  </a:txBody>
                  <a:tcPr/>
                </a:tc>
                <a:extLst>
                  <a:ext uri="{0D108BD9-81ED-4DB2-BD59-A6C34878D82A}">
                    <a16:rowId xmlns:a16="http://schemas.microsoft.com/office/drawing/2014/main" val="4101978136"/>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ET-RR (Ni et al., 2018)</a:t>
                      </a:r>
                      <a:endParaRPr lang="en-US" sz="1000" dirty="0"/>
                    </a:p>
                  </a:txBody>
                  <a:tcPr/>
                </a:tc>
                <a:tc>
                  <a:txBody>
                    <a:bodyPr/>
                    <a:lstStyle/>
                    <a:p>
                      <a:pPr algn="ctr"/>
                      <a:r>
                        <a:rPr lang="en-US" sz="1600" dirty="0"/>
                        <a:t>-</a:t>
                      </a:r>
                    </a:p>
                  </a:txBody>
                  <a:tcPr/>
                </a:tc>
                <a:tc>
                  <a:txBody>
                    <a:bodyPr/>
                    <a:lstStyle/>
                    <a:p>
                      <a:pPr algn="ctr"/>
                      <a:r>
                        <a:rPr lang="en-US" sz="1600" dirty="0"/>
                        <a:t>36.56</a:t>
                      </a:r>
                    </a:p>
                  </a:txBody>
                  <a:tcPr/>
                </a:tc>
                <a:extLst>
                  <a:ext uri="{0D108BD9-81ED-4DB2-BD59-A6C34878D82A}">
                    <a16:rowId xmlns:a16="http://schemas.microsoft.com/office/drawing/2014/main" val="4091149225"/>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algn="ctr"/>
                      <a:r>
                        <a:rPr lang="en-US" sz="1000" u="none" strike="noStrike" cap="none" dirty="0">
                          <a:effectLst/>
                          <a:sym typeface="Arial"/>
                        </a:rPr>
                        <a:t>GPT - Reading Strategies (Sun et al., 2018) </a:t>
                      </a:r>
                      <a:endParaRPr lang="en-US" sz="1000" dirty="0"/>
                    </a:p>
                  </a:txBody>
                  <a:tcPr/>
                </a:tc>
                <a:tc>
                  <a:txBody>
                    <a:bodyPr/>
                    <a:lstStyle/>
                    <a:p>
                      <a:pPr algn="ctr"/>
                      <a:r>
                        <a:rPr lang="en-US" sz="1600" dirty="0"/>
                        <a:t>63.5</a:t>
                      </a:r>
                    </a:p>
                  </a:txBody>
                  <a:tcPr/>
                </a:tc>
                <a:tc>
                  <a:txBody>
                    <a:bodyPr/>
                    <a:lstStyle/>
                    <a:p>
                      <a:pPr algn="ctr"/>
                      <a:r>
                        <a:rPr lang="en-US" sz="1600" dirty="0"/>
                        <a:t>33.9</a:t>
                      </a:r>
                    </a:p>
                  </a:txBody>
                  <a:tcPr/>
                </a:tc>
                <a:extLst>
                  <a:ext uri="{0D108BD9-81ED-4DB2-BD59-A6C34878D82A}">
                    <a16:rowId xmlns:a16="http://schemas.microsoft.com/office/drawing/2014/main" val="3943811343"/>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err="1">
                          <a:effectLst/>
                          <a:sym typeface="Arial"/>
                        </a:rPr>
                        <a:t>AutoROCC+BERT</a:t>
                      </a:r>
                      <a:r>
                        <a:rPr lang="en-US" sz="1000" u="none" strike="noStrike" cap="none" dirty="0">
                          <a:effectLst/>
                          <a:sym typeface="Arial"/>
                        </a:rPr>
                        <a:t> (Yadav et al., 2019) </a:t>
                      </a:r>
                      <a:endParaRPr lang="en-US" sz="1000" dirty="0"/>
                    </a:p>
                  </a:txBody>
                  <a:tcPr/>
                </a:tc>
                <a:tc>
                  <a:txBody>
                    <a:bodyPr/>
                    <a:lstStyle/>
                    <a:p>
                      <a:pPr algn="ctr"/>
                      <a:r>
                        <a:rPr lang="en-US" sz="1600" dirty="0"/>
                        <a:t>64.5</a:t>
                      </a:r>
                    </a:p>
                  </a:txBody>
                  <a:tcPr/>
                </a:tc>
                <a:tc>
                  <a:txBody>
                    <a:bodyPr/>
                    <a:lstStyle/>
                    <a:p>
                      <a:pPr algn="ctr"/>
                      <a:r>
                        <a:rPr lang="en-US" sz="1600" dirty="0"/>
                        <a:t>41.2</a:t>
                      </a:r>
                    </a:p>
                  </a:txBody>
                  <a:tcPr/>
                </a:tc>
                <a:extLst>
                  <a:ext uri="{0D108BD9-81ED-4DB2-BD59-A6C34878D82A}">
                    <a16:rowId xmlns:a16="http://schemas.microsoft.com/office/drawing/2014/main" val="1541386092"/>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KG2 (Zhang et al., 2018)</a:t>
                      </a:r>
                      <a:endParaRPr lang="en-US" sz="1000" dirty="0"/>
                    </a:p>
                  </a:txBody>
                  <a:tcPr/>
                </a:tc>
                <a:tc>
                  <a:txBody>
                    <a:bodyPr/>
                    <a:lstStyle/>
                    <a:p>
                      <a:pPr algn="ctr"/>
                      <a:r>
                        <a:rPr lang="en-US" sz="1600" dirty="0"/>
                        <a:t>-</a:t>
                      </a:r>
                    </a:p>
                  </a:txBody>
                  <a:tcPr/>
                </a:tc>
                <a:tc>
                  <a:txBody>
                    <a:bodyPr/>
                    <a:lstStyle/>
                    <a:p>
                      <a:pPr algn="ctr"/>
                      <a:r>
                        <a:rPr lang="en-US" sz="1600" dirty="0"/>
                        <a:t>31.7</a:t>
                      </a:r>
                    </a:p>
                  </a:txBody>
                  <a:tcPr/>
                </a:tc>
                <a:extLst>
                  <a:ext uri="{0D108BD9-81ED-4DB2-BD59-A6C34878D82A}">
                    <a16:rowId xmlns:a16="http://schemas.microsoft.com/office/drawing/2014/main" val="1303725143"/>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DGEM (Clark et al., 2018)</a:t>
                      </a:r>
                      <a:endParaRPr lang="en-US" sz="1000" dirty="0"/>
                    </a:p>
                  </a:txBody>
                  <a:tcPr/>
                </a:tc>
                <a:tc>
                  <a:txBody>
                    <a:bodyPr/>
                    <a:lstStyle/>
                    <a:p>
                      <a:pPr algn="ctr"/>
                      <a:r>
                        <a:rPr lang="en-US" sz="1600" dirty="0"/>
                        <a:t>59</a:t>
                      </a:r>
                    </a:p>
                  </a:txBody>
                  <a:tcPr/>
                </a:tc>
                <a:tc>
                  <a:txBody>
                    <a:bodyPr/>
                    <a:lstStyle/>
                    <a:p>
                      <a:pPr algn="ctr"/>
                      <a:r>
                        <a:rPr lang="en-US" sz="1600" dirty="0"/>
                        <a:t>27.1</a:t>
                      </a:r>
                    </a:p>
                  </a:txBody>
                  <a:tcPr/>
                </a:tc>
                <a:extLst>
                  <a:ext uri="{0D108BD9-81ED-4DB2-BD59-A6C34878D82A}">
                    <a16:rowId xmlns:a16="http://schemas.microsoft.com/office/drawing/2014/main" val="912514928"/>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Tuple-</a:t>
                      </a:r>
                      <a:r>
                        <a:rPr lang="en-US" sz="1000" u="none" strike="noStrike" cap="none" dirty="0" err="1">
                          <a:effectLst/>
                          <a:sym typeface="Arial"/>
                        </a:rPr>
                        <a:t>Inf</a:t>
                      </a:r>
                      <a:r>
                        <a:rPr lang="en-US" sz="1000" u="none" strike="noStrike" cap="none" dirty="0">
                          <a:effectLst/>
                          <a:sym typeface="Arial"/>
                        </a:rPr>
                        <a:t> (Clark et al., 2018)</a:t>
                      </a:r>
                      <a:endParaRPr lang="en-US" sz="1000" dirty="0"/>
                    </a:p>
                  </a:txBody>
                  <a:tcPr/>
                </a:tc>
                <a:tc>
                  <a:txBody>
                    <a:bodyPr/>
                    <a:lstStyle/>
                    <a:p>
                      <a:pPr algn="ctr"/>
                      <a:r>
                        <a:rPr lang="en-US" sz="1600" dirty="0"/>
                        <a:t>60.7</a:t>
                      </a:r>
                    </a:p>
                  </a:txBody>
                  <a:tcPr/>
                </a:tc>
                <a:tc>
                  <a:txBody>
                    <a:bodyPr/>
                    <a:lstStyle/>
                    <a:p>
                      <a:pPr algn="ctr"/>
                      <a:r>
                        <a:rPr lang="en-US" sz="1600" dirty="0"/>
                        <a:t>23.8</a:t>
                      </a:r>
                    </a:p>
                  </a:txBody>
                  <a:tcPr/>
                </a:tc>
                <a:extLst>
                  <a:ext uri="{0D108BD9-81ED-4DB2-BD59-A6C34878D82A}">
                    <a16:rowId xmlns:a16="http://schemas.microsoft.com/office/drawing/2014/main" val="3973240805"/>
                  </a:ext>
                </a:extLst>
              </a:tr>
            </a:tbl>
          </a:graphicData>
        </a:graphic>
      </p:graphicFrame>
    </p:spTree>
    <p:extLst>
      <p:ext uri="{BB962C8B-B14F-4D97-AF65-F5344CB8AC3E}">
        <p14:creationId xmlns:p14="http://schemas.microsoft.com/office/powerpoint/2010/main" val="4167358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Performance comparison</a:t>
            </a:r>
            <a:endParaRPr lang="en-US"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aphicFrame>
        <p:nvGraphicFramePr>
          <p:cNvPr id="7" name="Table 6">
            <a:extLst>
              <a:ext uri="{FF2B5EF4-FFF2-40B4-BE49-F238E27FC236}">
                <a16:creationId xmlns:a16="http://schemas.microsoft.com/office/drawing/2014/main" id="{8BC0D623-BB19-6040-A6CB-CC7D7DBDC9A6}"/>
              </a:ext>
            </a:extLst>
          </p:cNvPr>
          <p:cNvGraphicFramePr>
            <a:graphicFrameLocks noGrp="1"/>
          </p:cNvGraphicFramePr>
          <p:nvPr>
            <p:extLst>
              <p:ext uri="{D42A27DB-BD31-4B8C-83A1-F6EECF244321}">
                <p14:modId xmlns:p14="http://schemas.microsoft.com/office/powerpoint/2010/main" val="2252169943"/>
              </p:ext>
            </p:extLst>
          </p:nvPr>
        </p:nvGraphicFramePr>
        <p:xfrm>
          <a:off x="545472" y="1198273"/>
          <a:ext cx="7718156" cy="3737946"/>
        </p:xfrm>
        <a:graphic>
          <a:graphicData uri="http://schemas.openxmlformats.org/drawingml/2006/table">
            <a:tbl>
              <a:tblPr firstRow="1" bandRow="1">
                <a:tableStyleId>{3B4B98B0-60AC-42C2-AFA5-B58CD77FA1E5}</a:tableStyleId>
              </a:tblPr>
              <a:tblGrid>
                <a:gridCol w="654039">
                  <a:extLst>
                    <a:ext uri="{9D8B030D-6E8A-4147-A177-3AD203B41FA5}">
                      <a16:colId xmlns:a16="http://schemas.microsoft.com/office/drawing/2014/main" val="601836779"/>
                    </a:ext>
                  </a:extLst>
                </a:gridCol>
                <a:gridCol w="1072285">
                  <a:extLst>
                    <a:ext uri="{9D8B030D-6E8A-4147-A177-3AD203B41FA5}">
                      <a16:colId xmlns:a16="http://schemas.microsoft.com/office/drawing/2014/main" val="4214261701"/>
                    </a:ext>
                  </a:extLst>
                </a:gridCol>
                <a:gridCol w="807649">
                  <a:extLst>
                    <a:ext uri="{9D8B030D-6E8A-4147-A177-3AD203B41FA5}">
                      <a16:colId xmlns:a16="http://schemas.microsoft.com/office/drawing/2014/main" val="2145907897"/>
                    </a:ext>
                  </a:extLst>
                </a:gridCol>
                <a:gridCol w="3006671">
                  <a:extLst>
                    <a:ext uri="{9D8B030D-6E8A-4147-A177-3AD203B41FA5}">
                      <a16:colId xmlns:a16="http://schemas.microsoft.com/office/drawing/2014/main" val="138642889"/>
                    </a:ext>
                  </a:extLst>
                </a:gridCol>
                <a:gridCol w="1030637">
                  <a:extLst>
                    <a:ext uri="{9D8B030D-6E8A-4147-A177-3AD203B41FA5}">
                      <a16:colId xmlns:a16="http://schemas.microsoft.com/office/drawing/2014/main" val="3126603709"/>
                    </a:ext>
                  </a:extLst>
                </a:gridCol>
                <a:gridCol w="1146875">
                  <a:extLst>
                    <a:ext uri="{9D8B030D-6E8A-4147-A177-3AD203B41FA5}">
                      <a16:colId xmlns:a16="http://schemas.microsoft.com/office/drawing/2014/main" val="579064903"/>
                    </a:ext>
                  </a:extLst>
                </a:gridCol>
              </a:tblGrid>
              <a:tr h="471051">
                <a:tc>
                  <a:txBody>
                    <a:bodyPr/>
                    <a:lstStyle/>
                    <a:p>
                      <a:pPr algn="ctr"/>
                      <a:r>
                        <a:rPr lang="en-US" sz="1200" dirty="0"/>
                        <a:t>#</a:t>
                      </a:r>
                    </a:p>
                  </a:txBody>
                  <a:tcPr/>
                </a:tc>
                <a:tc>
                  <a:txBody>
                    <a:bodyPr/>
                    <a:lstStyle/>
                    <a:p>
                      <a:pPr algn="ctr"/>
                      <a:r>
                        <a:rPr lang="en-US" sz="1200" dirty="0"/>
                        <a:t>Supervised ?</a:t>
                      </a:r>
                    </a:p>
                  </a:txBody>
                  <a:tcPr/>
                </a:tc>
                <a:tc>
                  <a:txBody>
                    <a:bodyPr/>
                    <a:lstStyle/>
                    <a:p>
                      <a:pPr algn="ctr"/>
                      <a:r>
                        <a:rPr lang="en-US" sz="1200" dirty="0"/>
                        <a:t>Type of </a:t>
                      </a:r>
                    </a:p>
                    <a:p>
                      <a:pPr algn="ctr"/>
                      <a:r>
                        <a:rPr lang="en-US" sz="1200" dirty="0"/>
                        <a:t>KB</a:t>
                      </a:r>
                    </a:p>
                  </a:txBody>
                  <a:tcPr/>
                </a:tc>
                <a:tc>
                  <a:txBody>
                    <a:bodyPr/>
                    <a:lstStyle/>
                    <a:p>
                      <a:pPr algn="ctr"/>
                      <a:r>
                        <a:rPr lang="en-US" sz="1200" dirty="0"/>
                        <a:t>Model</a:t>
                      </a:r>
                    </a:p>
                  </a:txBody>
                  <a:tcPr/>
                </a:tc>
                <a:tc>
                  <a:txBody>
                    <a:bodyPr/>
                    <a:lstStyle/>
                    <a:p>
                      <a:pPr algn="ctr"/>
                      <a:r>
                        <a:rPr lang="en-US" sz="1200" dirty="0"/>
                        <a:t>Easy P@1</a:t>
                      </a:r>
                    </a:p>
                  </a:txBody>
                  <a:tcPr/>
                </a:tc>
                <a:tc>
                  <a:txBody>
                    <a:bodyPr/>
                    <a:lstStyle/>
                    <a:p>
                      <a:pPr algn="ctr"/>
                      <a:r>
                        <a:rPr lang="en-US" sz="1200" dirty="0"/>
                        <a:t>Challenge P@1</a:t>
                      </a:r>
                    </a:p>
                  </a:txBody>
                  <a:tcPr/>
                </a:tc>
                <a:extLst>
                  <a:ext uri="{0D108BD9-81ED-4DB2-BD59-A6C34878D82A}">
                    <a16:rowId xmlns:a16="http://schemas.microsoft.com/office/drawing/2014/main" val="3414230316"/>
                  </a:ext>
                </a:extLst>
              </a:tr>
              <a:tr h="337125">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BM25 (IR Solver)</a:t>
                      </a:r>
                    </a:p>
                  </a:txBody>
                  <a:tcPr/>
                </a:tc>
                <a:tc>
                  <a:txBody>
                    <a:bodyPr/>
                    <a:lstStyle/>
                    <a:p>
                      <a:pPr algn="ctr"/>
                      <a:r>
                        <a:rPr lang="en-US" sz="1600" dirty="0"/>
                        <a:t>60</a:t>
                      </a:r>
                    </a:p>
                  </a:txBody>
                  <a:tcPr/>
                </a:tc>
                <a:tc>
                  <a:txBody>
                    <a:bodyPr/>
                    <a:lstStyle/>
                    <a:p>
                      <a:pPr algn="ctr"/>
                      <a:r>
                        <a:rPr lang="en-US" sz="1600" dirty="0"/>
                        <a:t>24</a:t>
                      </a:r>
                    </a:p>
                  </a:txBody>
                  <a:tcPr/>
                </a:tc>
                <a:extLst>
                  <a:ext uri="{0D108BD9-81ED-4DB2-BD59-A6C34878D82A}">
                    <a16:rowId xmlns:a16="http://schemas.microsoft.com/office/drawing/2014/main" val="709887581"/>
                  </a:ext>
                </a:extLst>
              </a:tr>
              <a:tr h="334042">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AHE (Yadav et al., 2019)</a:t>
                      </a:r>
                    </a:p>
                  </a:txBody>
                  <a:tcPr/>
                </a:tc>
                <a:tc>
                  <a:txBody>
                    <a:bodyPr/>
                    <a:lstStyle/>
                    <a:p>
                      <a:pPr algn="ctr"/>
                      <a:r>
                        <a:rPr lang="en-US" sz="1600" dirty="0"/>
                        <a:t>65.2</a:t>
                      </a:r>
                    </a:p>
                  </a:txBody>
                  <a:tcPr/>
                </a:tc>
                <a:tc>
                  <a:txBody>
                    <a:bodyPr/>
                    <a:lstStyle/>
                    <a:p>
                      <a:pPr algn="ctr"/>
                      <a:r>
                        <a:rPr lang="en-US" sz="1600" dirty="0"/>
                        <a:t>33.7</a:t>
                      </a:r>
                    </a:p>
                  </a:txBody>
                  <a:tcPr/>
                </a:tc>
                <a:extLst>
                  <a:ext uri="{0D108BD9-81ED-4DB2-BD59-A6C34878D82A}">
                    <a16:rowId xmlns:a16="http://schemas.microsoft.com/office/drawing/2014/main" val="4087117033"/>
                  </a:ext>
                </a:extLst>
              </a:tr>
              <a:tr h="221279">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Bi-LSTM max-out (</a:t>
                      </a:r>
                      <a:r>
                        <a:rPr lang="en-US" sz="1000" u="none" strike="noStrike" cap="none" dirty="0" err="1">
                          <a:effectLst/>
                          <a:sym typeface="Arial"/>
                        </a:rPr>
                        <a:t>Mihaylov</a:t>
                      </a:r>
                      <a:r>
                        <a:rPr lang="en-US" sz="1000" u="none" strike="noStrike" cap="none" dirty="0">
                          <a:effectLst/>
                          <a:sym typeface="Arial"/>
                        </a:rPr>
                        <a:t> et al., 2018) </a:t>
                      </a:r>
                      <a:endParaRPr lang="en-US" sz="1000" dirty="0"/>
                    </a:p>
                  </a:txBody>
                  <a:tcPr/>
                </a:tc>
                <a:tc>
                  <a:txBody>
                    <a:bodyPr/>
                    <a:lstStyle/>
                    <a:p>
                      <a:pPr algn="ctr"/>
                      <a:r>
                        <a:rPr lang="en-US" sz="1600" dirty="0"/>
                        <a:t>34.3</a:t>
                      </a:r>
                    </a:p>
                  </a:txBody>
                  <a:tcPr/>
                </a:tc>
                <a:tc>
                  <a:txBody>
                    <a:bodyPr/>
                    <a:lstStyle/>
                    <a:p>
                      <a:pPr algn="ctr"/>
                      <a:r>
                        <a:rPr lang="en-US" sz="1600" dirty="0"/>
                        <a:t>33.9</a:t>
                      </a:r>
                    </a:p>
                  </a:txBody>
                  <a:tcPr/>
                </a:tc>
                <a:extLst>
                  <a:ext uri="{0D108BD9-81ED-4DB2-BD59-A6C34878D82A}">
                    <a16:rowId xmlns:a16="http://schemas.microsoft.com/office/drawing/2014/main" val="4101978136"/>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ET-RR (Ni et al., 2018)</a:t>
                      </a:r>
                      <a:endParaRPr lang="en-US" sz="1000" dirty="0"/>
                    </a:p>
                  </a:txBody>
                  <a:tcPr/>
                </a:tc>
                <a:tc>
                  <a:txBody>
                    <a:bodyPr/>
                    <a:lstStyle/>
                    <a:p>
                      <a:pPr algn="ctr"/>
                      <a:r>
                        <a:rPr lang="en-US" sz="1600" dirty="0"/>
                        <a:t>-</a:t>
                      </a:r>
                    </a:p>
                  </a:txBody>
                  <a:tcPr/>
                </a:tc>
                <a:tc>
                  <a:txBody>
                    <a:bodyPr/>
                    <a:lstStyle/>
                    <a:p>
                      <a:pPr algn="ctr"/>
                      <a:r>
                        <a:rPr lang="en-US" sz="1600" dirty="0"/>
                        <a:t>36.56</a:t>
                      </a:r>
                    </a:p>
                  </a:txBody>
                  <a:tcPr/>
                </a:tc>
                <a:extLst>
                  <a:ext uri="{0D108BD9-81ED-4DB2-BD59-A6C34878D82A}">
                    <a16:rowId xmlns:a16="http://schemas.microsoft.com/office/drawing/2014/main" val="4091149225"/>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algn="ctr"/>
                      <a:r>
                        <a:rPr lang="en-US" sz="1000" u="none" strike="noStrike" cap="none" dirty="0">
                          <a:effectLst/>
                          <a:sym typeface="Arial"/>
                        </a:rPr>
                        <a:t>GPT - Reading Strategies (Sun et al., 2018) </a:t>
                      </a:r>
                      <a:endParaRPr lang="en-US" sz="1000" dirty="0"/>
                    </a:p>
                  </a:txBody>
                  <a:tcPr/>
                </a:tc>
                <a:tc>
                  <a:txBody>
                    <a:bodyPr/>
                    <a:lstStyle/>
                    <a:p>
                      <a:pPr algn="ctr"/>
                      <a:r>
                        <a:rPr lang="en-US" sz="1600" dirty="0"/>
                        <a:t>63.2</a:t>
                      </a:r>
                    </a:p>
                  </a:txBody>
                  <a:tcPr/>
                </a:tc>
                <a:tc>
                  <a:txBody>
                    <a:bodyPr/>
                    <a:lstStyle/>
                    <a:p>
                      <a:pPr algn="ctr"/>
                      <a:r>
                        <a:rPr lang="en-US" sz="1600" dirty="0"/>
                        <a:t>42.2</a:t>
                      </a:r>
                    </a:p>
                  </a:txBody>
                  <a:tcPr/>
                </a:tc>
                <a:extLst>
                  <a:ext uri="{0D108BD9-81ED-4DB2-BD59-A6C34878D82A}">
                    <a16:rowId xmlns:a16="http://schemas.microsoft.com/office/drawing/2014/main" val="3943811343"/>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err="1">
                          <a:effectLst/>
                          <a:sym typeface="Arial"/>
                        </a:rPr>
                        <a:t>AutoROCC+BERT</a:t>
                      </a:r>
                      <a:r>
                        <a:rPr lang="en-US" sz="1000" u="none" strike="noStrike" cap="none" dirty="0">
                          <a:effectLst/>
                          <a:sym typeface="Arial"/>
                        </a:rPr>
                        <a:t> (Yadav et al., 2019) </a:t>
                      </a:r>
                      <a:endParaRPr lang="en-US" sz="1000" dirty="0"/>
                    </a:p>
                  </a:txBody>
                  <a:tcPr/>
                </a:tc>
                <a:tc>
                  <a:txBody>
                    <a:bodyPr/>
                    <a:lstStyle/>
                    <a:p>
                      <a:pPr algn="ctr"/>
                      <a:r>
                        <a:rPr lang="en-US" sz="1600" dirty="0"/>
                        <a:t>64.5</a:t>
                      </a:r>
                    </a:p>
                  </a:txBody>
                  <a:tcPr/>
                </a:tc>
                <a:tc>
                  <a:txBody>
                    <a:bodyPr/>
                    <a:lstStyle/>
                    <a:p>
                      <a:pPr algn="ctr"/>
                      <a:r>
                        <a:rPr lang="en-US" sz="1600" dirty="0"/>
                        <a:t>41.2</a:t>
                      </a:r>
                    </a:p>
                  </a:txBody>
                  <a:tcPr/>
                </a:tc>
                <a:extLst>
                  <a:ext uri="{0D108BD9-81ED-4DB2-BD59-A6C34878D82A}">
                    <a16:rowId xmlns:a16="http://schemas.microsoft.com/office/drawing/2014/main" val="1541386092"/>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KG2 (Zhang et al., 2018)</a:t>
                      </a:r>
                      <a:endParaRPr lang="en-US" sz="1000" dirty="0"/>
                    </a:p>
                  </a:txBody>
                  <a:tcPr/>
                </a:tc>
                <a:tc>
                  <a:txBody>
                    <a:bodyPr/>
                    <a:lstStyle/>
                    <a:p>
                      <a:pPr algn="ctr"/>
                      <a:r>
                        <a:rPr lang="en-US" sz="1600" dirty="0"/>
                        <a:t>-</a:t>
                      </a:r>
                    </a:p>
                  </a:txBody>
                  <a:tcPr/>
                </a:tc>
                <a:tc>
                  <a:txBody>
                    <a:bodyPr/>
                    <a:lstStyle/>
                    <a:p>
                      <a:pPr algn="ctr"/>
                      <a:r>
                        <a:rPr lang="en-US" sz="1600" dirty="0"/>
                        <a:t>31.7</a:t>
                      </a:r>
                    </a:p>
                  </a:txBody>
                  <a:tcPr/>
                </a:tc>
                <a:extLst>
                  <a:ext uri="{0D108BD9-81ED-4DB2-BD59-A6C34878D82A}">
                    <a16:rowId xmlns:a16="http://schemas.microsoft.com/office/drawing/2014/main" val="1303725143"/>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DGEM (Clark et al., 2018)</a:t>
                      </a:r>
                      <a:endParaRPr lang="en-US" sz="1000" dirty="0"/>
                    </a:p>
                  </a:txBody>
                  <a:tcPr/>
                </a:tc>
                <a:tc>
                  <a:txBody>
                    <a:bodyPr/>
                    <a:lstStyle/>
                    <a:p>
                      <a:pPr algn="ctr"/>
                      <a:r>
                        <a:rPr lang="en-US" sz="1600" dirty="0"/>
                        <a:t>59</a:t>
                      </a:r>
                    </a:p>
                  </a:txBody>
                  <a:tcPr/>
                </a:tc>
                <a:tc>
                  <a:txBody>
                    <a:bodyPr/>
                    <a:lstStyle/>
                    <a:p>
                      <a:pPr algn="ctr"/>
                      <a:r>
                        <a:rPr lang="en-US" sz="1600" dirty="0"/>
                        <a:t>27.1</a:t>
                      </a:r>
                    </a:p>
                  </a:txBody>
                  <a:tcPr/>
                </a:tc>
                <a:extLst>
                  <a:ext uri="{0D108BD9-81ED-4DB2-BD59-A6C34878D82A}">
                    <a16:rowId xmlns:a16="http://schemas.microsoft.com/office/drawing/2014/main" val="912514928"/>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Tuple-</a:t>
                      </a:r>
                      <a:r>
                        <a:rPr lang="en-US" sz="1000" u="none" strike="noStrike" cap="none" dirty="0" err="1">
                          <a:effectLst/>
                          <a:sym typeface="Arial"/>
                        </a:rPr>
                        <a:t>Inf</a:t>
                      </a:r>
                      <a:r>
                        <a:rPr lang="en-US" sz="1000" u="none" strike="noStrike" cap="none" dirty="0">
                          <a:effectLst/>
                          <a:sym typeface="Arial"/>
                        </a:rPr>
                        <a:t> (Clark et al., 2018)</a:t>
                      </a:r>
                      <a:endParaRPr lang="en-US" sz="1000" dirty="0"/>
                    </a:p>
                  </a:txBody>
                  <a:tcPr/>
                </a:tc>
                <a:tc>
                  <a:txBody>
                    <a:bodyPr/>
                    <a:lstStyle/>
                    <a:p>
                      <a:pPr algn="ctr"/>
                      <a:r>
                        <a:rPr lang="en-US" sz="1600" dirty="0"/>
                        <a:t>60.7</a:t>
                      </a:r>
                    </a:p>
                  </a:txBody>
                  <a:tcPr/>
                </a:tc>
                <a:tc>
                  <a:txBody>
                    <a:bodyPr/>
                    <a:lstStyle/>
                    <a:p>
                      <a:pPr algn="ctr"/>
                      <a:r>
                        <a:rPr lang="en-US" sz="1600" dirty="0"/>
                        <a:t>23.8</a:t>
                      </a:r>
                    </a:p>
                  </a:txBody>
                  <a:tcPr/>
                </a:tc>
                <a:extLst>
                  <a:ext uri="{0D108BD9-81ED-4DB2-BD59-A6C34878D82A}">
                    <a16:rowId xmlns:a16="http://schemas.microsoft.com/office/drawing/2014/main" val="3973240805"/>
                  </a:ext>
                </a:extLst>
              </a:tr>
            </a:tbl>
          </a:graphicData>
        </a:graphic>
      </p:graphicFrame>
      <p:sp>
        <p:nvSpPr>
          <p:cNvPr id="3" name="Rounded Rectangular Callout 2">
            <a:extLst>
              <a:ext uri="{FF2B5EF4-FFF2-40B4-BE49-F238E27FC236}">
                <a16:creationId xmlns:a16="http://schemas.microsoft.com/office/drawing/2014/main" id="{2A4D1537-1723-5144-BBE3-5823465D1EEE}"/>
              </a:ext>
            </a:extLst>
          </p:cNvPr>
          <p:cNvSpPr/>
          <p:nvPr/>
        </p:nvSpPr>
        <p:spPr>
          <a:xfrm>
            <a:off x="7888514" y="907143"/>
            <a:ext cx="1204686" cy="1211943"/>
          </a:xfrm>
          <a:prstGeom prst="wedgeRoundRectCallout">
            <a:avLst>
              <a:gd name="adj1" fmla="val -51314"/>
              <a:gd name="adj2" fmla="val 56512"/>
              <a:gd name="adj3" fmla="val 16667"/>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Achieve good performance across both sets</a:t>
            </a:r>
          </a:p>
        </p:txBody>
      </p:sp>
    </p:spTree>
    <p:extLst>
      <p:ext uri="{BB962C8B-B14F-4D97-AF65-F5344CB8AC3E}">
        <p14:creationId xmlns:p14="http://schemas.microsoft.com/office/powerpoint/2010/main" val="1848999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Performance comparison</a:t>
            </a:r>
            <a:endParaRPr lang="en-US"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graphicFrame>
        <p:nvGraphicFramePr>
          <p:cNvPr id="7" name="Table 6">
            <a:extLst>
              <a:ext uri="{FF2B5EF4-FFF2-40B4-BE49-F238E27FC236}">
                <a16:creationId xmlns:a16="http://schemas.microsoft.com/office/drawing/2014/main" id="{8BC0D623-BB19-6040-A6CB-CC7D7DBDC9A6}"/>
              </a:ext>
            </a:extLst>
          </p:cNvPr>
          <p:cNvGraphicFramePr>
            <a:graphicFrameLocks noGrp="1"/>
          </p:cNvGraphicFramePr>
          <p:nvPr>
            <p:extLst>
              <p:ext uri="{D42A27DB-BD31-4B8C-83A1-F6EECF244321}">
                <p14:modId xmlns:p14="http://schemas.microsoft.com/office/powerpoint/2010/main" val="1209435851"/>
              </p:ext>
            </p:extLst>
          </p:nvPr>
        </p:nvGraphicFramePr>
        <p:xfrm>
          <a:off x="545472" y="1198273"/>
          <a:ext cx="7718156" cy="3737946"/>
        </p:xfrm>
        <a:graphic>
          <a:graphicData uri="http://schemas.openxmlformats.org/drawingml/2006/table">
            <a:tbl>
              <a:tblPr firstRow="1" bandRow="1">
                <a:tableStyleId>{3B4B98B0-60AC-42C2-AFA5-B58CD77FA1E5}</a:tableStyleId>
              </a:tblPr>
              <a:tblGrid>
                <a:gridCol w="654039">
                  <a:extLst>
                    <a:ext uri="{9D8B030D-6E8A-4147-A177-3AD203B41FA5}">
                      <a16:colId xmlns:a16="http://schemas.microsoft.com/office/drawing/2014/main" val="601836779"/>
                    </a:ext>
                  </a:extLst>
                </a:gridCol>
                <a:gridCol w="1072285">
                  <a:extLst>
                    <a:ext uri="{9D8B030D-6E8A-4147-A177-3AD203B41FA5}">
                      <a16:colId xmlns:a16="http://schemas.microsoft.com/office/drawing/2014/main" val="4214261701"/>
                    </a:ext>
                  </a:extLst>
                </a:gridCol>
                <a:gridCol w="807649">
                  <a:extLst>
                    <a:ext uri="{9D8B030D-6E8A-4147-A177-3AD203B41FA5}">
                      <a16:colId xmlns:a16="http://schemas.microsoft.com/office/drawing/2014/main" val="2145907897"/>
                    </a:ext>
                  </a:extLst>
                </a:gridCol>
                <a:gridCol w="3006671">
                  <a:extLst>
                    <a:ext uri="{9D8B030D-6E8A-4147-A177-3AD203B41FA5}">
                      <a16:colId xmlns:a16="http://schemas.microsoft.com/office/drawing/2014/main" val="138642889"/>
                    </a:ext>
                  </a:extLst>
                </a:gridCol>
                <a:gridCol w="1030637">
                  <a:extLst>
                    <a:ext uri="{9D8B030D-6E8A-4147-A177-3AD203B41FA5}">
                      <a16:colId xmlns:a16="http://schemas.microsoft.com/office/drawing/2014/main" val="3126603709"/>
                    </a:ext>
                  </a:extLst>
                </a:gridCol>
                <a:gridCol w="1146875">
                  <a:extLst>
                    <a:ext uri="{9D8B030D-6E8A-4147-A177-3AD203B41FA5}">
                      <a16:colId xmlns:a16="http://schemas.microsoft.com/office/drawing/2014/main" val="579064903"/>
                    </a:ext>
                  </a:extLst>
                </a:gridCol>
              </a:tblGrid>
              <a:tr h="471051">
                <a:tc>
                  <a:txBody>
                    <a:bodyPr/>
                    <a:lstStyle/>
                    <a:p>
                      <a:pPr algn="ctr"/>
                      <a:r>
                        <a:rPr lang="en-US" sz="1200" dirty="0"/>
                        <a:t>#</a:t>
                      </a:r>
                    </a:p>
                  </a:txBody>
                  <a:tcPr/>
                </a:tc>
                <a:tc>
                  <a:txBody>
                    <a:bodyPr/>
                    <a:lstStyle/>
                    <a:p>
                      <a:pPr algn="ctr"/>
                      <a:r>
                        <a:rPr lang="en-US" sz="1200" dirty="0"/>
                        <a:t>Supervised ?</a:t>
                      </a:r>
                    </a:p>
                  </a:txBody>
                  <a:tcPr/>
                </a:tc>
                <a:tc>
                  <a:txBody>
                    <a:bodyPr/>
                    <a:lstStyle/>
                    <a:p>
                      <a:pPr algn="ctr"/>
                      <a:r>
                        <a:rPr lang="en-US" sz="1200" dirty="0"/>
                        <a:t>Type of </a:t>
                      </a:r>
                    </a:p>
                    <a:p>
                      <a:pPr algn="ctr"/>
                      <a:r>
                        <a:rPr lang="en-US" sz="1200" dirty="0"/>
                        <a:t>KB</a:t>
                      </a:r>
                    </a:p>
                  </a:txBody>
                  <a:tcPr/>
                </a:tc>
                <a:tc>
                  <a:txBody>
                    <a:bodyPr/>
                    <a:lstStyle/>
                    <a:p>
                      <a:pPr algn="ctr"/>
                      <a:r>
                        <a:rPr lang="en-US" sz="1200" dirty="0"/>
                        <a:t>Model</a:t>
                      </a:r>
                    </a:p>
                  </a:txBody>
                  <a:tcPr/>
                </a:tc>
                <a:tc>
                  <a:txBody>
                    <a:bodyPr/>
                    <a:lstStyle/>
                    <a:p>
                      <a:pPr algn="ctr"/>
                      <a:r>
                        <a:rPr lang="en-US" sz="1200" dirty="0"/>
                        <a:t>Easy P@1</a:t>
                      </a:r>
                    </a:p>
                  </a:txBody>
                  <a:tcPr/>
                </a:tc>
                <a:tc>
                  <a:txBody>
                    <a:bodyPr/>
                    <a:lstStyle/>
                    <a:p>
                      <a:pPr algn="ctr"/>
                      <a:r>
                        <a:rPr lang="en-US" sz="1200" dirty="0"/>
                        <a:t>Challenge P@1</a:t>
                      </a:r>
                    </a:p>
                  </a:txBody>
                  <a:tcPr/>
                </a:tc>
                <a:extLst>
                  <a:ext uri="{0D108BD9-81ED-4DB2-BD59-A6C34878D82A}">
                    <a16:rowId xmlns:a16="http://schemas.microsoft.com/office/drawing/2014/main" val="3414230316"/>
                  </a:ext>
                </a:extLst>
              </a:tr>
              <a:tr h="337125">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BM25 (IR Solver)</a:t>
                      </a:r>
                    </a:p>
                  </a:txBody>
                  <a:tcPr/>
                </a:tc>
                <a:tc>
                  <a:txBody>
                    <a:bodyPr/>
                    <a:lstStyle/>
                    <a:p>
                      <a:pPr algn="ctr"/>
                      <a:r>
                        <a:rPr lang="en-US" sz="1600" dirty="0"/>
                        <a:t>60</a:t>
                      </a:r>
                    </a:p>
                  </a:txBody>
                  <a:tcPr/>
                </a:tc>
                <a:tc>
                  <a:txBody>
                    <a:bodyPr/>
                    <a:lstStyle/>
                    <a:p>
                      <a:pPr algn="ctr"/>
                      <a:r>
                        <a:rPr lang="en-US" sz="1600" dirty="0"/>
                        <a:t>24</a:t>
                      </a:r>
                    </a:p>
                  </a:txBody>
                  <a:tcPr/>
                </a:tc>
                <a:extLst>
                  <a:ext uri="{0D108BD9-81ED-4DB2-BD59-A6C34878D82A}">
                    <a16:rowId xmlns:a16="http://schemas.microsoft.com/office/drawing/2014/main" val="709887581"/>
                  </a:ext>
                </a:extLst>
              </a:tr>
              <a:tr h="334042">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AHE (Yadav et al., 2019)</a:t>
                      </a:r>
                    </a:p>
                  </a:txBody>
                  <a:tcPr/>
                </a:tc>
                <a:tc>
                  <a:txBody>
                    <a:bodyPr/>
                    <a:lstStyle/>
                    <a:p>
                      <a:pPr algn="ctr"/>
                      <a:r>
                        <a:rPr lang="en-US" sz="1600" dirty="0"/>
                        <a:t>65.2</a:t>
                      </a:r>
                    </a:p>
                  </a:txBody>
                  <a:tcPr/>
                </a:tc>
                <a:tc>
                  <a:txBody>
                    <a:bodyPr/>
                    <a:lstStyle/>
                    <a:p>
                      <a:pPr algn="ctr"/>
                      <a:r>
                        <a:rPr lang="en-US" sz="1600" dirty="0"/>
                        <a:t>33.7</a:t>
                      </a:r>
                    </a:p>
                  </a:txBody>
                  <a:tcPr/>
                </a:tc>
                <a:extLst>
                  <a:ext uri="{0D108BD9-81ED-4DB2-BD59-A6C34878D82A}">
                    <a16:rowId xmlns:a16="http://schemas.microsoft.com/office/drawing/2014/main" val="4087117033"/>
                  </a:ext>
                </a:extLst>
              </a:tr>
              <a:tr h="221279">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Bi-LSTM max-out (</a:t>
                      </a:r>
                      <a:r>
                        <a:rPr lang="en-US" sz="1000" u="none" strike="noStrike" cap="none" dirty="0" err="1">
                          <a:effectLst/>
                          <a:sym typeface="Arial"/>
                        </a:rPr>
                        <a:t>Mihaylov</a:t>
                      </a:r>
                      <a:r>
                        <a:rPr lang="en-US" sz="1000" u="none" strike="noStrike" cap="none" dirty="0">
                          <a:effectLst/>
                          <a:sym typeface="Arial"/>
                        </a:rPr>
                        <a:t> et al., 2018) </a:t>
                      </a:r>
                      <a:endParaRPr lang="en-US" sz="1000" dirty="0"/>
                    </a:p>
                  </a:txBody>
                  <a:tcPr/>
                </a:tc>
                <a:tc>
                  <a:txBody>
                    <a:bodyPr/>
                    <a:lstStyle/>
                    <a:p>
                      <a:pPr algn="ctr"/>
                      <a:r>
                        <a:rPr lang="en-US" sz="1600" dirty="0"/>
                        <a:t>34.3</a:t>
                      </a:r>
                    </a:p>
                  </a:txBody>
                  <a:tcPr/>
                </a:tc>
                <a:tc>
                  <a:txBody>
                    <a:bodyPr/>
                    <a:lstStyle/>
                    <a:p>
                      <a:pPr algn="ctr"/>
                      <a:r>
                        <a:rPr lang="en-US" sz="1600" dirty="0"/>
                        <a:t>33.9</a:t>
                      </a:r>
                    </a:p>
                  </a:txBody>
                  <a:tcPr/>
                </a:tc>
                <a:extLst>
                  <a:ext uri="{0D108BD9-81ED-4DB2-BD59-A6C34878D82A}">
                    <a16:rowId xmlns:a16="http://schemas.microsoft.com/office/drawing/2014/main" val="4101978136"/>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ET-RR (Ni et al., 2018)</a:t>
                      </a:r>
                      <a:endParaRPr lang="en-US" sz="1000" dirty="0"/>
                    </a:p>
                  </a:txBody>
                  <a:tcPr/>
                </a:tc>
                <a:tc>
                  <a:txBody>
                    <a:bodyPr/>
                    <a:lstStyle/>
                    <a:p>
                      <a:pPr algn="ctr"/>
                      <a:r>
                        <a:rPr lang="en-US" sz="1600" dirty="0"/>
                        <a:t>-</a:t>
                      </a:r>
                    </a:p>
                  </a:txBody>
                  <a:tcPr/>
                </a:tc>
                <a:tc>
                  <a:txBody>
                    <a:bodyPr/>
                    <a:lstStyle/>
                    <a:p>
                      <a:pPr algn="ctr"/>
                      <a:r>
                        <a:rPr lang="en-US" sz="1600" dirty="0"/>
                        <a:t>36.56</a:t>
                      </a:r>
                    </a:p>
                  </a:txBody>
                  <a:tcPr/>
                </a:tc>
                <a:extLst>
                  <a:ext uri="{0D108BD9-81ED-4DB2-BD59-A6C34878D82A}">
                    <a16:rowId xmlns:a16="http://schemas.microsoft.com/office/drawing/2014/main" val="4091149225"/>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algn="ctr"/>
                      <a:r>
                        <a:rPr lang="en-US" sz="1000" u="none" strike="noStrike" cap="none" dirty="0">
                          <a:effectLst/>
                          <a:sym typeface="Arial"/>
                        </a:rPr>
                        <a:t>GPT - Reading Strategies (Sun et al., 2018) </a:t>
                      </a:r>
                      <a:endParaRPr lang="en-US" sz="1000" dirty="0"/>
                    </a:p>
                  </a:txBody>
                  <a:tcPr/>
                </a:tc>
                <a:tc>
                  <a:txBody>
                    <a:bodyPr/>
                    <a:lstStyle/>
                    <a:p>
                      <a:pPr algn="ctr"/>
                      <a:r>
                        <a:rPr lang="en-US" sz="1600" dirty="0"/>
                        <a:t>63.2</a:t>
                      </a:r>
                    </a:p>
                  </a:txBody>
                  <a:tcPr/>
                </a:tc>
                <a:tc>
                  <a:txBody>
                    <a:bodyPr/>
                    <a:lstStyle/>
                    <a:p>
                      <a:pPr algn="ctr"/>
                      <a:r>
                        <a:rPr lang="en-US" sz="1600" dirty="0"/>
                        <a:t>42.2</a:t>
                      </a:r>
                    </a:p>
                  </a:txBody>
                  <a:tcPr/>
                </a:tc>
                <a:extLst>
                  <a:ext uri="{0D108BD9-81ED-4DB2-BD59-A6C34878D82A}">
                    <a16:rowId xmlns:a16="http://schemas.microsoft.com/office/drawing/2014/main" val="3943811343"/>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err="1">
                          <a:effectLst/>
                          <a:sym typeface="Arial"/>
                        </a:rPr>
                        <a:t>AutoROCC+BERT</a:t>
                      </a:r>
                      <a:r>
                        <a:rPr lang="en-US" sz="1000" u="none" strike="noStrike" cap="none" dirty="0">
                          <a:effectLst/>
                          <a:sym typeface="Arial"/>
                        </a:rPr>
                        <a:t> (Yadav et al., 2019) </a:t>
                      </a:r>
                      <a:endParaRPr lang="en-US" sz="1000" dirty="0"/>
                    </a:p>
                  </a:txBody>
                  <a:tcPr/>
                </a:tc>
                <a:tc>
                  <a:txBody>
                    <a:bodyPr/>
                    <a:lstStyle/>
                    <a:p>
                      <a:pPr algn="ctr"/>
                      <a:r>
                        <a:rPr lang="en-US" sz="1600" dirty="0"/>
                        <a:t>64.5</a:t>
                      </a:r>
                    </a:p>
                  </a:txBody>
                  <a:tcPr/>
                </a:tc>
                <a:tc>
                  <a:txBody>
                    <a:bodyPr/>
                    <a:lstStyle/>
                    <a:p>
                      <a:pPr algn="ctr"/>
                      <a:r>
                        <a:rPr lang="en-US" sz="1600" dirty="0"/>
                        <a:t>41.2</a:t>
                      </a:r>
                    </a:p>
                  </a:txBody>
                  <a:tcPr/>
                </a:tc>
                <a:extLst>
                  <a:ext uri="{0D108BD9-81ED-4DB2-BD59-A6C34878D82A}">
                    <a16:rowId xmlns:a16="http://schemas.microsoft.com/office/drawing/2014/main" val="1541386092"/>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KG2 (Zhang et al., 2018)</a:t>
                      </a:r>
                      <a:endParaRPr lang="en-US" sz="1000" dirty="0"/>
                    </a:p>
                  </a:txBody>
                  <a:tcPr/>
                </a:tc>
                <a:tc>
                  <a:txBody>
                    <a:bodyPr/>
                    <a:lstStyle/>
                    <a:p>
                      <a:pPr algn="ctr"/>
                      <a:r>
                        <a:rPr lang="en-US" sz="1600" dirty="0"/>
                        <a:t>-</a:t>
                      </a:r>
                    </a:p>
                  </a:txBody>
                  <a:tcPr/>
                </a:tc>
                <a:tc>
                  <a:txBody>
                    <a:bodyPr/>
                    <a:lstStyle/>
                    <a:p>
                      <a:pPr algn="ctr"/>
                      <a:r>
                        <a:rPr lang="en-US" sz="1600" dirty="0"/>
                        <a:t>31.7</a:t>
                      </a:r>
                    </a:p>
                  </a:txBody>
                  <a:tcPr/>
                </a:tc>
                <a:extLst>
                  <a:ext uri="{0D108BD9-81ED-4DB2-BD59-A6C34878D82A}">
                    <a16:rowId xmlns:a16="http://schemas.microsoft.com/office/drawing/2014/main" val="1303725143"/>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DGEM (Clark et al., 2018)</a:t>
                      </a:r>
                      <a:endParaRPr lang="en-US" sz="1000" dirty="0"/>
                    </a:p>
                  </a:txBody>
                  <a:tcPr/>
                </a:tc>
                <a:tc>
                  <a:txBody>
                    <a:bodyPr/>
                    <a:lstStyle/>
                    <a:p>
                      <a:pPr algn="ctr"/>
                      <a:r>
                        <a:rPr lang="en-US" sz="1600" dirty="0"/>
                        <a:t>59</a:t>
                      </a:r>
                    </a:p>
                  </a:txBody>
                  <a:tcPr/>
                </a:tc>
                <a:tc>
                  <a:txBody>
                    <a:bodyPr/>
                    <a:lstStyle/>
                    <a:p>
                      <a:pPr algn="ctr"/>
                      <a:r>
                        <a:rPr lang="en-US" sz="1600" dirty="0"/>
                        <a:t>27.1</a:t>
                      </a:r>
                    </a:p>
                  </a:txBody>
                  <a:tcPr/>
                </a:tc>
                <a:extLst>
                  <a:ext uri="{0D108BD9-81ED-4DB2-BD59-A6C34878D82A}">
                    <a16:rowId xmlns:a16="http://schemas.microsoft.com/office/drawing/2014/main" val="912514928"/>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Tuple-</a:t>
                      </a:r>
                      <a:r>
                        <a:rPr lang="en-US" sz="1000" u="none" strike="noStrike" cap="none" dirty="0" err="1">
                          <a:effectLst/>
                          <a:sym typeface="Arial"/>
                        </a:rPr>
                        <a:t>Inf</a:t>
                      </a:r>
                      <a:r>
                        <a:rPr lang="en-US" sz="1000" u="none" strike="noStrike" cap="none" dirty="0">
                          <a:effectLst/>
                          <a:sym typeface="Arial"/>
                        </a:rPr>
                        <a:t> (Clark et al., 2018)</a:t>
                      </a:r>
                      <a:endParaRPr lang="en-US" sz="1000" dirty="0"/>
                    </a:p>
                  </a:txBody>
                  <a:tcPr/>
                </a:tc>
                <a:tc>
                  <a:txBody>
                    <a:bodyPr/>
                    <a:lstStyle/>
                    <a:p>
                      <a:pPr algn="ctr"/>
                      <a:r>
                        <a:rPr lang="en-US" sz="1600" dirty="0"/>
                        <a:t>60.7</a:t>
                      </a:r>
                    </a:p>
                  </a:txBody>
                  <a:tcPr/>
                </a:tc>
                <a:tc>
                  <a:txBody>
                    <a:bodyPr/>
                    <a:lstStyle/>
                    <a:p>
                      <a:pPr algn="ctr"/>
                      <a:r>
                        <a:rPr lang="en-US" sz="1600" dirty="0"/>
                        <a:t>23.8</a:t>
                      </a:r>
                    </a:p>
                  </a:txBody>
                  <a:tcPr/>
                </a:tc>
                <a:extLst>
                  <a:ext uri="{0D108BD9-81ED-4DB2-BD59-A6C34878D82A}">
                    <a16:rowId xmlns:a16="http://schemas.microsoft.com/office/drawing/2014/main" val="3973240805"/>
                  </a:ext>
                </a:extLst>
              </a:tr>
            </a:tbl>
          </a:graphicData>
        </a:graphic>
      </p:graphicFrame>
      <p:sp>
        <p:nvSpPr>
          <p:cNvPr id="3" name="Rounded Rectangular Callout 2">
            <a:extLst>
              <a:ext uri="{FF2B5EF4-FFF2-40B4-BE49-F238E27FC236}">
                <a16:creationId xmlns:a16="http://schemas.microsoft.com/office/drawing/2014/main" id="{2A4D1537-1723-5144-BBE3-5823465D1EEE}"/>
              </a:ext>
            </a:extLst>
          </p:cNvPr>
          <p:cNvSpPr/>
          <p:nvPr/>
        </p:nvSpPr>
        <p:spPr>
          <a:xfrm>
            <a:off x="3802207" y="980502"/>
            <a:ext cx="1204686" cy="1211943"/>
          </a:xfrm>
          <a:prstGeom prst="wedgeRoundRectCallout">
            <a:avLst>
              <a:gd name="adj1" fmla="val 161337"/>
              <a:gd name="adj2" fmla="val 70883"/>
              <a:gd name="adj3" fmla="val 16667"/>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Fail terribly on Easy set</a:t>
            </a:r>
          </a:p>
        </p:txBody>
      </p:sp>
    </p:spTree>
    <p:extLst>
      <p:ext uri="{BB962C8B-B14F-4D97-AF65-F5344CB8AC3E}">
        <p14:creationId xmlns:p14="http://schemas.microsoft.com/office/powerpoint/2010/main" val="4017807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Performance comparison</a:t>
            </a:r>
            <a:endParaRPr lang="en-US"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graphicFrame>
        <p:nvGraphicFramePr>
          <p:cNvPr id="7" name="Table 6">
            <a:extLst>
              <a:ext uri="{FF2B5EF4-FFF2-40B4-BE49-F238E27FC236}">
                <a16:creationId xmlns:a16="http://schemas.microsoft.com/office/drawing/2014/main" id="{8BC0D623-BB19-6040-A6CB-CC7D7DBDC9A6}"/>
              </a:ext>
            </a:extLst>
          </p:cNvPr>
          <p:cNvGraphicFramePr>
            <a:graphicFrameLocks noGrp="1"/>
          </p:cNvGraphicFramePr>
          <p:nvPr>
            <p:extLst>
              <p:ext uri="{D42A27DB-BD31-4B8C-83A1-F6EECF244321}">
                <p14:modId xmlns:p14="http://schemas.microsoft.com/office/powerpoint/2010/main" val="3866926779"/>
              </p:ext>
            </p:extLst>
          </p:nvPr>
        </p:nvGraphicFramePr>
        <p:xfrm>
          <a:off x="545472" y="1198273"/>
          <a:ext cx="7718156" cy="3737946"/>
        </p:xfrm>
        <a:graphic>
          <a:graphicData uri="http://schemas.openxmlformats.org/drawingml/2006/table">
            <a:tbl>
              <a:tblPr firstRow="1" bandRow="1">
                <a:tableStyleId>{3B4B98B0-60AC-42C2-AFA5-B58CD77FA1E5}</a:tableStyleId>
              </a:tblPr>
              <a:tblGrid>
                <a:gridCol w="654039">
                  <a:extLst>
                    <a:ext uri="{9D8B030D-6E8A-4147-A177-3AD203B41FA5}">
                      <a16:colId xmlns:a16="http://schemas.microsoft.com/office/drawing/2014/main" val="601836779"/>
                    </a:ext>
                  </a:extLst>
                </a:gridCol>
                <a:gridCol w="1072285">
                  <a:extLst>
                    <a:ext uri="{9D8B030D-6E8A-4147-A177-3AD203B41FA5}">
                      <a16:colId xmlns:a16="http://schemas.microsoft.com/office/drawing/2014/main" val="4214261701"/>
                    </a:ext>
                  </a:extLst>
                </a:gridCol>
                <a:gridCol w="807649">
                  <a:extLst>
                    <a:ext uri="{9D8B030D-6E8A-4147-A177-3AD203B41FA5}">
                      <a16:colId xmlns:a16="http://schemas.microsoft.com/office/drawing/2014/main" val="2145907897"/>
                    </a:ext>
                  </a:extLst>
                </a:gridCol>
                <a:gridCol w="3006671">
                  <a:extLst>
                    <a:ext uri="{9D8B030D-6E8A-4147-A177-3AD203B41FA5}">
                      <a16:colId xmlns:a16="http://schemas.microsoft.com/office/drawing/2014/main" val="138642889"/>
                    </a:ext>
                  </a:extLst>
                </a:gridCol>
                <a:gridCol w="1030637">
                  <a:extLst>
                    <a:ext uri="{9D8B030D-6E8A-4147-A177-3AD203B41FA5}">
                      <a16:colId xmlns:a16="http://schemas.microsoft.com/office/drawing/2014/main" val="3126603709"/>
                    </a:ext>
                  </a:extLst>
                </a:gridCol>
                <a:gridCol w="1146875">
                  <a:extLst>
                    <a:ext uri="{9D8B030D-6E8A-4147-A177-3AD203B41FA5}">
                      <a16:colId xmlns:a16="http://schemas.microsoft.com/office/drawing/2014/main" val="579064903"/>
                    </a:ext>
                  </a:extLst>
                </a:gridCol>
              </a:tblGrid>
              <a:tr h="471051">
                <a:tc>
                  <a:txBody>
                    <a:bodyPr/>
                    <a:lstStyle/>
                    <a:p>
                      <a:pPr algn="ctr"/>
                      <a:r>
                        <a:rPr lang="en-US" sz="1200" dirty="0"/>
                        <a:t>#</a:t>
                      </a:r>
                    </a:p>
                  </a:txBody>
                  <a:tcPr/>
                </a:tc>
                <a:tc>
                  <a:txBody>
                    <a:bodyPr/>
                    <a:lstStyle/>
                    <a:p>
                      <a:pPr algn="ctr"/>
                      <a:r>
                        <a:rPr lang="en-US" sz="1200" dirty="0"/>
                        <a:t>Supervised ?</a:t>
                      </a:r>
                    </a:p>
                  </a:txBody>
                  <a:tcPr/>
                </a:tc>
                <a:tc>
                  <a:txBody>
                    <a:bodyPr/>
                    <a:lstStyle/>
                    <a:p>
                      <a:pPr algn="ctr"/>
                      <a:r>
                        <a:rPr lang="en-US" sz="1200" dirty="0"/>
                        <a:t>Type of </a:t>
                      </a:r>
                    </a:p>
                    <a:p>
                      <a:pPr algn="ctr"/>
                      <a:r>
                        <a:rPr lang="en-US" sz="1200" dirty="0"/>
                        <a:t>KB</a:t>
                      </a:r>
                    </a:p>
                  </a:txBody>
                  <a:tcPr/>
                </a:tc>
                <a:tc>
                  <a:txBody>
                    <a:bodyPr/>
                    <a:lstStyle/>
                    <a:p>
                      <a:pPr algn="ctr"/>
                      <a:r>
                        <a:rPr lang="en-US" sz="1200" dirty="0"/>
                        <a:t>Model</a:t>
                      </a:r>
                    </a:p>
                  </a:txBody>
                  <a:tcPr/>
                </a:tc>
                <a:tc>
                  <a:txBody>
                    <a:bodyPr/>
                    <a:lstStyle/>
                    <a:p>
                      <a:pPr algn="ctr"/>
                      <a:r>
                        <a:rPr lang="en-US" sz="1200" dirty="0"/>
                        <a:t>Easy P@1</a:t>
                      </a:r>
                    </a:p>
                  </a:txBody>
                  <a:tcPr/>
                </a:tc>
                <a:tc>
                  <a:txBody>
                    <a:bodyPr/>
                    <a:lstStyle/>
                    <a:p>
                      <a:pPr algn="ctr"/>
                      <a:r>
                        <a:rPr lang="en-US" sz="1200" dirty="0"/>
                        <a:t>Challenge P@1</a:t>
                      </a:r>
                    </a:p>
                  </a:txBody>
                  <a:tcPr/>
                </a:tc>
                <a:extLst>
                  <a:ext uri="{0D108BD9-81ED-4DB2-BD59-A6C34878D82A}">
                    <a16:rowId xmlns:a16="http://schemas.microsoft.com/office/drawing/2014/main" val="3414230316"/>
                  </a:ext>
                </a:extLst>
              </a:tr>
              <a:tr h="337125">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BM25 (IR Solver)</a:t>
                      </a:r>
                    </a:p>
                  </a:txBody>
                  <a:tcPr/>
                </a:tc>
                <a:tc>
                  <a:txBody>
                    <a:bodyPr/>
                    <a:lstStyle/>
                    <a:p>
                      <a:pPr algn="ctr"/>
                      <a:r>
                        <a:rPr lang="en-US" sz="1600" dirty="0"/>
                        <a:t>60</a:t>
                      </a:r>
                    </a:p>
                  </a:txBody>
                  <a:tcPr/>
                </a:tc>
                <a:tc>
                  <a:txBody>
                    <a:bodyPr/>
                    <a:lstStyle/>
                    <a:p>
                      <a:pPr algn="ctr"/>
                      <a:r>
                        <a:rPr lang="en-US" sz="1600" dirty="0"/>
                        <a:t>24</a:t>
                      </a:r>
                    </a:p>
                  </a:txBody>
                  <a:tcPr/>
                </a:tc>
                <a:extLst>
                  <a:ext uri="{0D108BD9-81ED-4DB2-BD59-A6C34878D82A}">
                    <a16:rowId xmlns:a16="http://schemas.microsoft.com/office/drawing/2014/main" val="709887581"/>
                  </a:ext>
                </a:extLst>
              </a:tr>
              <a:tr h="334042">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AHE (Yadav et al., 2019)</a:t>
                      </a:r>
                    </a:p>
                  </a:txBody>
                  <a:tcPr/>
                </a:tc>
                <a:tc>
                  <a:txBody>
                    <a:bodyPr/>
                    <a:lstStyle/>
                    <a:p>
                      <a:pPr algn="ctr"/>
                      <a:r>
                        <a:rPr lang="en-US" sz="1600" dirty="0"/>
                        <a:t>65.2</a:t>
                      </a:r>
                    </a:p>
                  </a:txBody>
                  <a:tcPr/>
                </a:tc>
                <a:tc>
                  <a:txBody>
                    <a:bodyPr/>
                    <a:lstStyle/>
                    <a:p>
                      <a:pPr algn="ctr"/>
                      <a:r>
                        <a:rPr lang="en-US" sz="1600" dirty="0"/>
                        <a:t>33.7</a:t>
                      </a:r>
                    </a:p>
                  </a:txBody>
                  <a:tcPr/>
                </a:tc>
                <a:extLst>
                  <a:ext uri="{0D108BD9-81ED-4DB2-BD59-A6C34878D82A}">
                    <a16:rowId xmlns:a16="http://schemas.microsoft.com/office/drawing/2014/main" val="4087117033"/>
                  </a:ext>
                </a:extLst>
              </a:tr>
              <a:tr h="221279">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Bi-LSTM max-out (</a:t>
                      </a:r>
                      <a:r>
                        <a:rPr lang="en-US" sz="1000" u="none" strike="noStrike" cap="none" dirty="0" err="1">
                          <a:effectLst/>
                          <a:sym typeface="Arial"/>
                        </a:rPr>
                        <a:t>Mihaylov</a:t>
                      </a:r>
                      <a:r>
                        <a:rPr lang="en-US" sz="1000" u="none" strike="noStrike" cap="none" dirty="0">
                          <a:effectLst/>
                          <a:sym typeface="Arial"/>
                        </a:rPr>
                        <a:t> et al., 2018) </a:t>
                      </a:r>
                      <a:endParaRPr lang="en-US" sz="1000" dirty="0"/>
                    </a:p>
                  </a:txBody>
                  <a:tcPr/>
                </a:tc>
                <a:tc>
                  <a:txBody>
                    <a:bodyPr/>
                    <a:lstStyle/>
                    <a:p>
                      <a:pPr algn="ctr"/>
                      <a:r>
                        <a:rPr lang="en-US" sz="1600" dirty="0"/>
                        <a:t>34.3</a:t>
                      </a:r>
                    </a:p>
                  </a:txBody>
                  <a:tcPr/>
                </a:tc>
                <a:tc>
                  <a:txBody>
                    <a:bodyPr/>
                    <a:lstStyle/>
                    <a:p>
                      <a:pPr algn="ctr"/>
                      <a:r>
                        <a:rPr lang="en-US" sz="1600" dirty="0"/>
                        <a:t>33.9</a:t>
                      </a:r>
                    </a:p>
                  </a:txBody>
                  <a:tcPr/>
                </a:tc>
                <a:extLst>
                  <a:ext uri="{0D108BD9-81ED-4DB2-BD59-A6C34878D82A}">
                    <a16:rowId xmlns:a16="http://schemas.microsoft.com/office/drawing/2014/main" val="4101978136"/>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ET-RR (Ni et al., 2018)</a:t>
                      </a:r>
                      <a:endParaRPr lang="en-US" sz="1000" dirty="0"/>
                    </a:p>
                  </a:txBody>
                  <a:tcPr/>
                </a:tc>
                <a:tc>
                  <a:txBody>
                    <a:bodyPr/>
                    <a:lstStyle/>
                    <a:p>
                      <a:pPr algn="ctr"/>
                      <a:r>
                        <a:rPr lang="en-US" sz="1600" dirty="0"/>
                        <a:t>-</a:t>
                      </a:r>
                    </a:p>
                  </a:txBody>
                  <a:tcPr/>
                </a:tc>
                <a:tc>
                  <a:txBody>
                    <a:bodyPr/>
                    <a:lstStyle/>
                    <a:p>
                      <a:pPr algn="ctr"/>
                      <a:r>
                        <a:rPr lang="en-US" sz="1600" dirty="0"/>
                        <a:t>36.56</a:t>
                      </a:r>
                    </a:p>
                  </a:txBody>
                  <a:tcPr/>
                </a:tc>
                <a:extLst>
                  <a:ext uri="{0D108BD9-81ED-4DB2-BD59-A6C34878D82A}">
                    <a16:rowId xmlns:a16="http://schemas.microsoft.com/office/drawing/2014/main" val="4091149225"/>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algn="ctr"/>
                      <a:r>
                        <a:rPr lang="en-US" sz="1000" u="none" strike="noStrike" cap="none" dirty="0">
                          <a:effectLst/>
                          <a:sym typeface="Arial"/>
                        </a:rPr>
                        <a:t>GPT - Reading Strategies (Sun et al., 2018) </a:t>
                      </a:r>
                      <a:endParaRPr lang="en-US" sz="1000" dirty="0"/>
                    </a:p>
                  </a:txBody>
                  <a:tcPr/>
                </a:tc>
                <a:tc>
                  <a:txBody>
                    <a:bodyPr/>
                    <a:lstStyle/>
                    <a:p>
                      <a:pPr algn="ctr"/>
                      <a:r>
                        <a:rPr lang="en-US" sz="1600" dirty="0"/>
                        <a:t>63.2</a:t>
                      </a:r>
                    </a:p>
                  </a:txBody>
                  <a:tcPr/>
                </a:tc>
                <a:tc>
                  <a:txBody>
                    <a:bodyPr/>
                    <a:lstStyle/>
                    <a:p>
                      <a:pPr algn="ctr"/>
                      <a:r>
                        <a:rPr lang="en-US" sz="1600" dirty="0"/>
                        <a:t>42.2</a:t>
                      </a:r>
                    </a:p>
                  </a:txBody>
                  <a:tcPr/>
                </a:tc>
                <a:extLst>
                  <a:ext uri="{0D108BD9-81ED-4DB2-BD59-A6C34878D82A}">
                    <a16:rowId xmlns:a16="http://schemas.microsoft.com/office/drawing/2014/main" val="3943811343"/>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err="1">
                          <a:effectLst/>
                          <a:sym typeface="Arial"/>
                        </a:rPr>
                        <a:t>AutoROCC+BERT</a:t>
                      </a:r>
                      <a:r>
                        <a:rPr lang="en-US" sz="1000" u="none" strike="noStrike" cap="none" dirty="0">
                          <a:effectLst/>
                          <a:sym typeface="Arial"/>
                        </a:rPr>
                        <a:t> (Yadav et al., 2019) </a:t>
                      </a:r>
                      <a:endParaRPr lang="en-US" sz="1000" dirty="0"/>
                    </a:p>
                  </a:txBody>
                  <a:tcPr/>
                </a:tc>
                <a:tc>
                  <a:txBody>
                    <a:bodyPr/>
                    <a:lstStyle/>
                    <a:p>
                      <a:pPr algn="ctr"/>
                      <a:r>
                        <a:rPr lang="en-US" sz="1600" dirty="0"/>
                        <a:t>64.5</a:t>
                      </a:r>
                    </a:p>
                  </a:txBody>
                  <a:tcPr/>
                </a:tc>
                <a:tc>
                  <a:txBody>
                    <a:bodyPr/>
                    <a:lstStyle/>
                    <a:p>
                      <a:pPr algn="ctr"/>
                      <a:r>
                        <a:rPr lang="en-US" sz="1600" dirty="0"/>
                        <a:t>41.2</a:t>
                      </a:r>
                    </a:p>
                  </a:txBody>
                  <a:tcPr/>
                </a:tc>
                <a:extLst>
                  <a:ext uri="{0D108BD9-81ED-4DB2-BD59-A6C34878D82A}">
                    <a16:rowId xmlns:a16="http://schemas.microsoft.com/office/drawing/2014/main" val="1541386092"/>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KG2 (Zhang et al., 2018)</a:t>
                      </a:r>
                      <a:endParaRPr lang="en-US" sz="1000" dirty="0"/>
                    </a:p>
                  </a:txBody>
                  <a:tcPr/>
                </a:tc>
                <a:tc>
                  <a:txBody>
                    <a:bodyPr/>
                    <a:lstStyle/>
                    <a:p>
                      <a:pPr algn="ctr"/>
                      <a:r>
                        <a:rPr lang="en-US" sz="1600" dirty="0"/>
                        <a:t>-</a:t>
                      </a:r>
                    </a:p>
                  </a:txBody>
                  <a:tcPr/>
                </a:tc>
                <a:tc>
                  <a:txBody>
                    <a:bodyPr/>
                    <a:lstStyle/>
                    <a:p>
                      <a:pPr algn="ctr"/>
                      <a:r>
                        <a:rPr lang="en-US" sz="1600" dirty="0"/>
                        <a:t>31.7</a:t>
                      </a:r>
                    </a:p>
                  </a:txBody>
                  <a:tcPr/>
                </a:tc>
                <a:extLst>
                  <a:ext uri="{0D108BD9-81ED-4DB2-BD59-A6C34878D82A}">
                    <a16:rowId xmlns:a16="http://schemas.microsoft.com/office/drawing/2014/main" val="1303725143"/>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DGEM (Clark et al., 2018)</a:t>
                      </a:r>
                      <a:endParaRPr lang="en-US" sz="1000" dirty="0"/>
                    </a:p>
                  </a:txBody>
                  <a:tcPr/>
                </a:tc>
                <a:tc>
                  <a:txBody>
                    <a:bodyPr/>
                    <a:lstStyle/>
                    <a:p>
                      <a:pPr algn="ctr"/>
                      <a:r>
                        <a:rPr lang="en-US" sz="1600" dirty="0"/>
                        <a:t>59</a:t>
                      </a:r>
                    </a:p>
                  </a:txBody>
                  <a:tcPr/>
                </a:tc>
                <a:tc>
                  <a:txBody>
                    <a:bodyPr/>
                    <a:lstStyle/>
                    <a:p>
                      <a:pPr algn="ctr"/>
                      <a:r>
                        <a:rPr lang="en-US" sz="1600" dirty="0"/>
                        <a:t>27.1</a:t>
                      </a:r>
                    </a:p>
                  </a:txBody>
                  <a:tcPr/>
                </a:tc>
                <a:extLst>
                  <a:ext uri="{0D108BD9-81ED-4DB2-BD59-A6C34878D82A}">
                    <a16:rowId xmlns:a16="http://schemas.microsoft.com/office/drawing/2014/main" val="912514928"/>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Tuple-</a:t>
                      </a:r>
                      <a:r>
                        <a:rPr lang="en-US" sz="1000" u="none" strike="noStrike" cap="none" dirty="0" err="1">
                          <a:effectLst/>
                          <a:sym typeface="Arial"/>
                        </a:rPr>
                        <a:t>Inf</a:t>
                      </a:r>
                      <a:r>
                        <a:rPr lang="en-US" sz="1000" u="none" strike="noStrike" cap="none" dirty="0">
                          <a:effectLst/>
                          <a:sym typeface="Arial"/>
                        </a:rPr>
                        <a:t> (Clark et al., 2018)</a:t>
                      </a:r>
                      <a:endParaRPr lang="en-US" sz="1000" dirty="0"/>
                    </a:p>
                  </a:txBody>
                  <a:tcPr/>
                </a:tc>
                <a:tc>
                  <a:txBody>
                    <a:bodyPr/>
                    <a:lstStyle/>
                    <a:p>
                      <a:pPr algn="ctr"/>
                      <a:r>
                        <a:rPr lang="en-US" sz="1600" dirty="0"/>
                        <a:t>60.7</a:t>
                      </a:r>
                    </a:p>
                  </a:txBody>
                  <a:tcPr/>
                </a:tc>
                <a:tc>
                  <a:txBody>
                    <a:bodyPr/>
                    <a:lstStyle/>
                    <a:p>
                      <a:pPr algn="ctr"/>
                      <a:r>
                        <a:rPr lang="en-US" sz="1600" dirty="0"/>
                        <a:t>23.8</a:t>
                      </a:r>
                    </a:p>
                  </a:txBody>
                  <a:tcPr/>
                </a:tc>
                <a:extLst>
                  <a:ext uri="{0D108BD9-81ED-4DB2-BD59-A6C34878D82A}">
                    <a16:rowId xmlns:a16="http://schemas.microsoft.com/office/drawing/2014/main" val="3973240805"/>
                  </a:ext>
                </a:extLst>
              </a:tr>
            </a:tbl>
          </a:graphicData>
        </a:graphic>
      </p:graphicFrame>
      <p:sp>
        <p:nvSpPr>
          <p:cNvPr id="3" name="Rounded Rectangular Callout 2">
            <a:extLst>
              <a:ext uri="{FF2B5EF4-FFF2-40B4-BE49-F238E27FC236}">
                <a16:creationId xmlns:a16="http://schemas.microsoft.com/office/drawing/2014/main" id="{2A4D1537-1723-5144-BBE3-5823465D1EEE}"/>
              </a:ext>
            </a:extLst>
          </p:cNvPr>
          <p:cNvSpPr/>
          <p:nvPr/>
        </p:nvSpPr>
        <p:spPr>
          <a:xfrm>
            <a:off x="4861749" y="2968960"/>
            <a:ext cx="1204686" cy="1211943"/>
          </a:xfrm>
          <a:prstGeom prst="wedgeRoundRectCallout">
            <a:avLst>
              <a:gd name="adj1" fmla="val 168566"/>
              <a:gd name="adj2" fmla="val 79266"/>
              <a:gd name="adj3" fmla="val 16667"/>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Fail terribly on Challenge set</a:t>
            </a:r>
          </a:p>
        </p:txBody>
      </p:sp>
    </p:spTree>
    <p:extLst>
      <p:ext uri="{BB962C8B-B14F-4D97-AF65-F5344CB8AC3E}">
        <p14:creationId xmlns:p14="http://schemas.microsoft.com/office/powerpoint/2010/main" val="645726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81A-F4FF-1E4D-900E-64FD6E9AE426}"/>
              </a:ext>
            </a:extLst>
          </p:cNvPr>
          <p:cNvSpPr>
            <a:spLocks noGrp="1"/>
          </p:cNvSpPr>
          <p:nvPr>
            <p:ph type="title"/>
          </p:nvPr>
        </p:nvSpPr>
        <p:spPr/>
        <p:txBody>
          <a:bodyPr/>
          <a:lstStyle/>
          <a:p>
            <a:r>
              <a:rPr lang="en-US" sz="3600" dirty="0"/>
              <a:t>Performance comparison</a:t>
            </a:r>
            <a:endParaRPr lang="en-US" dirty="0"/>
          </a:p>
        </p:txBody>
      </p:sp>
      <p:sp>
        <p:nvSpPr>
          <p:cNvPr id="4" name="Slide Number Placeholder 3">
            <a:extLst>
              <a:ext uri="{FF2B5EF4-FFF2-40B4-BE49-F238E27FC236}">
                <a16:creationId xmlns:a16="http://schemas.microsoft.com/office/drawing/2014/main" id="{82A3CAC3-8A53-C14D-862D-CC47A2CEF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graphicFrame>
        <p:nvGraphicFramePr>
          <p:cNvPr id="7" name="Table 6">
            <a:extLst>
              <a:ext uri="{FF2B5EF4-FFF2-40B4-BE49-F238E27FC236}">
                <a16:creationId xmlns:a16="http://schemas.microsoft.com/office/drawing/2014/main" id="{8BC0D623-BB19-6040-A6CB-CC7D7DBDC9A6}"/>
              </a:ext>
            </a:extLst>
          </p:cNvPr>
          <p:cNvGraphicFramePr>
            <a:graphicFrameLocks noGrp="1"/>
          </p:cNvGraphicFramePr>
          <p:nvPr>
            <p:extLst/>
          </p:nvPr>
        </p:nvGraphicFramePr>
        <p:xfrm>
          <a:off x="545472" y="1198273"/>
          <a:ext cx="7718156" cy="3737946"/>
        </p:xfrm>
        <a:graphic>
          <a:graphicData uri="http://schemas.openxmlformats.org/drawingml/2006/table">
            <a:tbl>
              <a:tblPr firstRow="1" bandRow="1">
                <a:tableStyleId>{3B4B98B0-60AC-42C2-AFA5-B58CD77FA1E5}</a:tableStyleId>
              </a:tblPr>
              <a:tblGrid>
                <a:gridCol w="654039">
                  <a:extLst>
                    <a:ext uri="{9D8B030D-6E8A-4147-A177-3AD203B41FA5}">
                      <a16:colId xmlns:a16="http://schemas.microsoft.com/office/drawing/2014/main" val="601836779"/>
                    </a:ext>
                  </a:extLst>
                </a:gridCol>
                <a:gridCol w="1072285">
                  <a:extLst>
                    <a:ext uri="{9D8B030D-6E8A-4147-A177-3AD203B41FA5}">
                      <a16:colId xmlns:a16="http://schemas.microsoft.com/office/drawing/2014/main" val="4214261701"/>
                    </a:ext>
                  </a:extLst>
                </a:gridCol>
                <a:gridCol w="807649">
                  <a:extLst>
                    <a:ext uri="{9D8B030D-6E8A-4147-A177-3AD203B41FA5}">
                      <a16:colId xmlns:a16="http://schemas.microsoft.com/office/drawing/2014/main" val="2145907897"/>
                    </a:ext>
                  </a:extLst>
                </a:gridCol>
                <a:gridCol w="3006671">
                  <a:extLst>
                    <a:ext uri="{9D8B030D-6E8A-4147-A177-3AD203B41FA5}">
                      <a16:colId xmlns:a16="http://schemas.microsoft.com/office/drawing/2014/main" val="138642889"/>
                    </a:ext>
                  </a:extLst>
                </a:gridCol>
                <a:gridCol w="1030637">
                  <a:extLst>
                    <a:ext uri="{9D8B030D-6E8A-4147-A177-3AD203B41FA5}">
                      <a16:colId xmlns:a16="http://schemas.microsoft.com/office/drawing/2014/main" val="3126603709"/>
                    </a:ext>
                  </a:extLst>
                </a:gridCol>
                <a:gridCol w="1146875">
                  <a:extLst>
                    <a:ext uri="{9D8B030D-6E8A-4147-A177-3AD203B41FA5}">
                      <a16:colId xmlns:a16="http://schemas.microsoft.com/office/drawing/2014/main" val="579064903"/>
                    </a:ext>
                  </a:extLst>
                </a:gridCol>
              </a:tblGrid>
              <a:tr h="471051">
                <a:tc>
                  <a:txBody>
                    <a:bodyPr/>
                    <a:lstStyle/>
                    <a:p>
                      <a:pPr algn="ctr"/>
                      <a:r>
                        <a:rPr lang="en-US" sz="1200" dirty="0"/>
                        <a:t>#</a:t>
                      </a:r>
                    </a:p>
                  </a:txBody>
                  <a:tcPr/>
                </a:tc>
                <a:tc>
                  <a:txBody>
                    <a:bodyPr/>
                    <a:lstStyle/>
                    <a:p>
                      <a:pPr algn="ctr"/>
                      <a:r>
                        <a:rPr lang="en-US" sz="1200" dirty="0"/>
                        <a:t>Supervised ?</a:t>
                      </a:r>
                    </a:p>
                  </a:txBody>
                  <a:tcPr/>
                </a:tc>
                <a:tc>
                  <a:txBody>
                    <a:bodyPr/>
                    <a:lstStyle/>
                    <a:p>
                      <a:pPr algn="ctr"/>
                      <a:r>
                        <a:rPr lang="en-US" sz="1200" dirty="0"/>
                        <a:t>Type of </a:t>
                      </a:r>
                    </a:p>
                    <a:p>
                      <a:pPr algn="ctr"/>
                      <a:r>
                        <a:rPr lang="en-US" sz="1200" dirty="0"/>
                        <a:t>KB</a:t>
                      </a:r>
                    </a:p>
                  </a:txBody>
                  <a:tcPr/>
                </a:tc>
                <a:tc>
                  <a:txBody>
                    <a:bodyPr/>
                    <a:lstStyle/>
                    <a:p>
                      <a:pPr algn="ctr"/>
                      <a:r>
                        <a:rPr lang="en-US" sz="1200" dirty="0"/>
                        <a:t>Model</a:t>
                      </a:r>
                    </a:p>
                  </a:txBody>
                  <a:tcPr/>
                </a:tc>
                <a:tc>
                  <a:txBody>
                    <a:bodyPr/>
                    <a:lstStyle/>
                    <a:p>
                      <a:pPr algn="ctr"/>
                      <a:r>
                        <a:rPr lang="en-US" sz="1200" dirty="0"/>
                        <a:t>Easy P@1</a:t>
                      </a:r>
                    </a:p>
                  </a:txBody>
                  <a:tcPr/>
                </a:tc>
                <a:tc>
                  <a:txBody>
                    <a:bodyPr/>
                    <a:lstStyle/>
                    <a:p>
                      <a:pPr algn="ctr"/>
                      <a:r>
                        <a:rPr lang="en-US" sz="1200" dirty="0"/>
                        <a:t>Challenge P@1</a:t>
                      </a:r>
                    </a:p>
                  </a:txBody>
                  <a:tcPr/>
                </a:tc>
                <a:extLst>
                  <a:ext uri="{0D108BD9-81ED-4DB2-BD59-A6C34878D82A}">
                    <a16:rowId xmlns:a16="http://schemas.microsoft.com/office/drawing/2014/main" val="3414230316"/>
                  </a:ext>
                </a:extLst>
              </a:tr>
              <a:tr h="337125">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BM25 (IR Solver)</a:t>
                      </a:r>
                    </a:p>
                  </a:txBody>
                  <a:tcPr/>
                </a:tc>
                <a:tc>
                  <a:txBody>
                    <a:bodyPr/>
                    <a:lstStyle/>
                    <a:p>
                      <a:pPr algn="ctr"/>
                      <a:r>
                        <a:rPr lang="en-US" sz="1600" dirty="0"/>
                        <a:t>60</a:t>
                      </a:r>
                    </a:p>
                  </a:txBody>
                  <a:tcPr/>
                </a:tc>
                <a:tc>
                  <a:txBody>
                    <a:bodyPr/>
                    <a:lstStyle/>
                    <a:p>
                      <a:pPr algn="ctr"/>
                      <a:r>
                        <a:rPr lang="en-US" sz="1600" dirty="0"/>
                        <a:t>24</a:t>
                      </a:r>
                    </a:p>
                  </a:txBody>
                  <a:tcPr/>
                </a:tc>
                <a:extLst>
                  <a:ext uri="{0D108BD9-81ED-4DB2-BD59-A6C34878D82A}">
                    <a16:rowId xmlns:a16="http://schemas.microsoft.com/office/drawing/2014/main" val="709887581"/>
                  </a:ext>
                </a:extLst>
              </a:tr>
              <a:tr h="334042">
                <a:tc>
                  <a:txBody>
                    <a:bodyPr/>
                    <a:lstStyle/>
                    <a:p>
                      <a:pPr algn="ctr"/>
                      <a:r>
                        <a:rPr lang="en-US" sz="1000" dirty="0"/>
                        <a:t>IR</a:t>
                      </a:r>
                    </a:p>
                  </a:txBody>
                  <a:tcPr/>
                </a:tc>
                <a:tc>
                  <a:txBody>
                    <a:bodyPr/>
                    <a:lstStyle/>
                    <a:p>
                      <a:pPr algn="ctr"/>
                      <a:r>
                        <a:rPr lang="en-US" sz="1000" dirty="0"/>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AHE (Yadav et al., 2019)</a:t>
                      </a:r>
                    </a:p>
                  </a:txBody>
                  <a:tcPr/>
                </a:tc>
                <a:tc>
                  <a:txBody>
                    <a:bodyPr/>
                    <a:lstStyle/>
                    <a:p>
                      <a:pPr algn="ctr"/>
                      <a:r>
                        <a:rPr lang="en-US" sz="1600" dirty="0"/>
                        <a:t>65.2</a:t>
                      </a:r>
                    </a:p>
                  </a:txBody>
                  <a:tcPr/>
                </a:tc>
                <a:tc>
                  <a:txBody>
                    <a:bodyPr/>
                    <a:lstStyle/>
                    <a:p>
                      <a:pPr algn="ctr"/>
                      <a:r>
                        <a:rPr lang="en-US" sz="1600" dirty="0"/>
                        <a:t>33.7</a:t>
                      </a:r>
                    </a:p>
                  </a:txBody>
                  <a:tcPr/>
                </a:tc>
                <a:extLst>
                  <a:ext uri="{0D108BD9-81ED-4DB2-BD59-A6C34878D82A}">
                    <a16:rowId xmlns:a16="http://schemas.microsoft.com/office/drawing/2014/main" val="4087117033"/>
                  </a:ext>
                </a:extLst>
              </a:tr>
              <a:tr h="221279">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Bi-LSTM max-out (</a:t>
                      </a:r>
                      <a:r>
                        <a:rPr lang="en-US" sz="1000" u="none" strike="noStrike" cap="none" dirty="0" err="1">
                          <a:effectLst/>
                          <a:sym typeface="Arial"/>
                        </a:rPr>
                        <a:t>Mihaylov</a:t>
                      </a:r>
                      <a:r>
                        <a:rPr lang="en-US" sz="1000" u="none" strike="noStrike" cap="none" dirty="0">
                          <a:effectLst/>
                          <a:sym typeface="Arial"/>
                        </a:rPr>
                        <a:t> et al., 2018) </a:t>
                      </a:r>
                      <a:endParaRPr lang="en-US" sz="1000" dirty="0"/>
                    </a:p>
                  </a:txBody>
                  <a:tcPr/>
                </a:tc>
                <a:tc>
                  <a:txBody>
                    <a:bodyPr/>
                    <a:lstStyle/>
                    <a:p>
                      <a:pPr algn="ctr"/>
                      <a:r>
                        <a:rPr lang="en-US" sz="1600" dirty="0"/>
                        <a:t>34.3</a:t>
                      </a:r>
                    </a:p>
                  </a:txBody>
                  <a:tcPr/>
                </a:tc>
                <a:tc>
                  <a:txBody>
                    <a:bodyPr/>
                    <a:lstStyle/>
                    <a:p>
                      <a:pPr algn="ctr"/>
                      <a:r>
                        <a:rPr lang="en-US" sz="1600" dirty="0"/>
                        <a:t>33.9</a:t>
                      </a:r>
                    </a:p>
                  </a:txBody>
                  <a:tcPr/>
                </a:tc>
                <a:extLst>
                  <a:ext uri="{0D108BD9-81ED-4DB2-BD59-A6C34878D82A}">
                    <a16:rowId xmlns:a16="http://schemas.microsoft.com/office/drawing/2014/main" val="4101978136"/>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ET-RR (Ni et al., 2018)</a:t>
                      </a:r>
                      <a:endParaRPr lang="en-US" sz="1000" dirty="0"/>
                    </a:p>
                  </a:txBody>
                  <a:tcPr/>
                </a:tc>
                <a:tc>
                  <a:txBody>
                    <a:bodyPr/>
                    <a:lstStyle/>
                    <a:p>
                      <a:pPr algn="ctr"/>
                      <a:r>
                        <a:rPr lang="en-US" sz="1600" dirty="0"/>
                        <a:t>-</a:t>
                      </a:r>
                    </a:p>
                  </a:txBody>
                  <a:tcPr/>
                </a:tc>
                <a:tc>
                  <a:txBody>
                    <a:bodyPr/>
                    <a:lstStyle/>
                    <a:p>
                      <a:pPr algn="ctr"/>
                      <a:r>
                        <a:rPr lang="en-US" sz="1600" dirty="0"/>
                        <a:t>36.56</a:t>
                      </a:r>
                    </a:p>
                  </a:txBody>
                  <a:tcPr/>
                </a:tc>
                <a:extLst>
                  <a:ext uri="{0D108BD9-81ED-4DB2-BD59-A6C34878D82A}">
                    <a16:rowId xmlns:a16="http://schemas.microsoft.com/office/drawing/2014/main" val="4091149225"/>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algn="ctr"/>
                      <a:r>
                        <a:rPr lang="en-US" sz="1000" u="none" strike="noStrike" cap="none" dirty="0">
                          <a:effectLst/>
                          <a:sym typeface="Arial"/>
                        </a:rPr>
                        <a:t>GPT - Reading Strategies (Sun et al., 2018) </a:t>
                      </a:r>
                      <a:endParaRPr lang="en-US" sz="1000" dirty="0"/>
                    </a:p>
                  </a:txBody>
                  <a:tcPr/>
                </a:tc>
                <a:tc>
                  <a:txBody>
                    <a:bodyPr/>
                    <a:lstStyle/>
                    <a:p>
                      <a:pPr algn="ctr"/>
                      <a:r>
                        <a:rPr lang="en-US" sz="1600" dirty="0"/>
                        <a:t>63.2</a:t>
                      </a:r>
                    </a:p>
                  </a:txBody>
                  <a:tcPr/>
                </a:tc>
                <a:tc>
                  <a:txBody>
                    <a:bodyPr/>
                    <a:lstStyle/>
                    <a:p>
                      <a:pPr algn="ctr"/>
                      <a:r>
                        <a:rPr lang="en-US" sz="1600" dirty="0"/>
                        <a:t>42.2</a:t>
                      </a:r>
                    </a:p>
                  </a:txBody>
                  <a:tcPr/>
                </a:tc>
                <a:extLst>
                  <a:ext uri="{0D108BD9-81ED-4DB2-BD59-A6C34878D82A}">
                    <a16:rowId xmlns:a16="http://schemas.microsoft.com/office/drawing/2014/main" val="3943811343"/>
                  </a:ext>
                </a:extLst>
              </a:tr>
              <a:tr h="337125">
                <a:tc>
                  <a:txBody>
                    <a:bodyPr/>
                    <a:lstStyle/>
                    <a:p>
                      <a:pPr algn="ctr"/>
                      <a:r>
                        <a:rPr lang="en-US" sz="1000" dirty="0"/>
                        <a:t>SNLP</a:t>
                      </a:r>
                    </a:p>
                  </a:txBody>
                  <a:tcPr/>
                </a:tc>
                <a:tc>
                  <a:txBody>
                    <a:bodyPr/>
                    <a:lstStyle/>
                    <a:p>
                      <a:pPr algn="ctr"/>
                      <a:r>
                        <a:rPr lang="en-US" sz="1000" dirty="0"/>
                        <a:t>Yes</a:t>
                      </a:r>
                    </a:p>
                  </a:txBody>
                  <a:tcPr/>
                </a:tc>
                <a:tc>
                  <a:txBody>
                    <a:bodyPr/>
                    <a:lstStyle/>
                    <a:p>
                      <a:pPr algn="ctr"/>
                      <a:r>
                        <a:rPr lang="en-US" sz="1000" dirty="0"/>
                        <a:t>Text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err="1">
                          <a:effectLst/>
                          <a:sym typeface="Arial"/>
                        </a:rPr>
                        <a:t>AutoROCC+BERT</a:t>
                      </a:r>
                      <a:r>
                        <a:rPr lang="en-US" sz="1000" u="none" strike="noStrike" cap="none" dirty="0">
                          <a:effectLst/>
                          <a:sym typeface="Arial"/>
                        </a:rPr>
                        <a:t> (Yadav et al., 2019) </a:t>
                      </a:r>
                      <a:endParaRPr lang="en-US" sz="1000" dirty="0"/>
                    </a:p>
                  </a:txBody>
                  <a:tcPr/>
                </a:tc>
                <a:tc>
                  <a:txBody>
                    <a:bodyPr/>
                    <a:lstStyle/>
                    <a:p>
                      <a:pPr algn="ctr"/>
                      <a:r>
                        <a:rPr lang="en-US" sz="1600" dirty="0"/>
                        <a:t>64.5</a:t>
                      </a:r>
                    </a:p>
                  </a:txBody>
                  <a:tcPr/>
                </a:tc>
                <a:tc>
                  <a:txBody>
                    <a:bodyPr/>
                    <a:lstStyle/>
                    <a:p>
                      <a:pPr algn="ctr"/>
                      <a:r>
                        <a:rPr lang="en-US" sz="1600" dirty="0"/>
                        <a:t>41.2</a:t>
                      </a:r>
                    </a:p>
                  </a:txBody>
                  <a:tcPr/>
                </a:tc>
                <a:extLst>
                  <a:ext uri="{0D108BD9-81ED-4DB2-BD59-A6C34878D82A}">
                    <a16:rowId xmlns:a16="http://schemas.microsoft.com/office/drawing/2014/main" val="1541386092"/>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KG2 (Zhang et al., 2018)</a:t>
                      </a:r>
                      <a:endParaRPr lang="en-US" sz="1000" dirty="0"/>
                    </a:p>
                  </a:txBody>
                  <a:tcPr/>
                </a:tc>
                <a:tc>
                  <a:txBody>
                    <a:bodyPr/>
                    <a:lstStyle/>
                    <a:p>
                      <a:pPr algn="ctr"/>
                      <a:r>
                        <a:rPr lang="en-US" sz="1600" dirty="0"/>
                        <a:t>-</a:t>
                      </a:r>
                    </a:p>
                  </a:txBody>
                  <a:tcPr/>
                </a:tc>
                <a:tc>
                  <a:txBody>
                    <a:bodyPr/>
                    <a:lstStyle/>
                    <a:p>
                      <a:pPr algn="ctr"/>
                      <a:r>
                        <a:rPr lang="en-US" sz="1600" dirty="0"/>
                        <a:t>31.7</a:t>
                      </a:r>
                    </a:p>
                  </a:txBody>
                  <a:tcPr/>
                </a:tc>
                <a:extLst>
                  <a:ext uri="{0D108BD9-81ED-4DB2-BD59-A6C34878D82A}">
                    <a16:rowId xmlns:a16="http://schemas.microsoft.com/office/drawing/2014/main" val="1303725143"/>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DGEM (Clark et al., 2018)</a:t>
                      </a:r>
                      <a:endParaRPr lang="en-US" sz="1000" dirty="0"/>
                    </a:p>
                  </a:txBody>
                  <a:tcPr/>
                </a:tc>
                <a:tc>
                  <a:txBody>
                    <a:bodyPr/>
                    <a:lstStyle/>
                    <a:p>
                      <a:pPr algn="ctr"/>
                      <a:r>
                        <a:rPr lang="en-US" sz="1600" dirty="0"/>
                        <a:t>59</a:t>
                      </a:r>
                    </a:p>
                  </a:txBody>
                  <a:tcPr/>
                </a:tc>
                <a:tc>
                  <a:txBody>
                    <a:bodyPr/>
                    <a:lstStyle/>
                    <a:p>
                      <a:pPr algn="ctr"/>
                      <a:r>
                        <a:rPr lang="en-US" sz="1600" dirty="0"/>
                        <a:t>27.1</a:t>
                      </a:r>
                    </a:p>
                  </a:txBody>
                  <a:tcPr/>
                </a:tc>
                <a:extLst>
                  <a:ext uri="{0D108BD9-81ED-4DB2-BD59-A6C34878D82A}">
                    <a16:rowId xmlns:a16="http://schemas.microsoft.com/office/drawing/2014/main" val="912514928"/>
                  </a:ext>
                </a:extLst>
              </a:tr>
              <a:tr h="337125">
                <a:tc>
                  <a:txBody>
                    <a:bodyPr/>
                    <a:lstStyle/>
                    <a:p>
                      <a:pPr algn="ctr"/>
                      <a:r>
                        <a:rPr lang="en-US" sz="1000" dirty="0"/>
                        <a:t>AI</a:t>
                      </a:r>
                    </a:p>
                  </a:txBody>
                  <a:tcPr/>
                </a:tc>
                <a:tc>
                  <a:txBody>
                    <a:bodyPr/>
                    <a:lstStyle/>
                    <a:p>
                      <a:pPr algn="ctr"/>
                      <a:r>
                        <a:rPr lang="en-US" sz="1000" dirty="0"/>
                        <a:t>Yes</a:t>
                      </a:r>
                    </a:p>
                  </a:txBody>
                  <a:tcPr/>
                </a:tc>
                <a:tc>
                  <a:txBody>
                    <a:bodyPr/>
                    <a:lstStyle/>
                    <a:p>
                      <a:pPr algn="ctr"/>
                      <a:r>
                        <a:rPr lang="en-US" sz="1000" dirty="0"/>
                        <a:t>Text + Structured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Tuple-</a:t>
                      </a:r>
                      <a:r>
                        <a:rPr lang="en-US" sz="1000" u="none" strike="noStrike" cap="none" dirty="0" err="1">
                          <a:effectLst/>
                          <a:sym typeface="Arial"/>
                        </a:rPr>
                        <a:t>Inf</a:t>
                      </a:r>
                      <a:r>
                        <a:rPr lang="en-US" sz="1000" u="none" strike="noStrike" cap="none" dirty="0">
                          <a:effectLst/>
                          <a:sym typeface="Arial"/>
                        </a:rPr>
                        <a:t> (Clark et al., 2018)</a:t>
                      </a:r>
                      <a:endParaRPr lang="en-US" sz="1000" dirty="0"/>
                    </a:p>
                  </a:txBody>
                  <a:tcPr/>
                </a:tc>
                <a:tc>
                  <a:txBody>
                    <a:bodyPr/>
                    <a:lstStyle/>
                    <a:p>
                      <a:pPr algn="ctr"/>
                      <a:r>
                        <a:rPr lang="en-US" sz="1600" dirty="0"/>
                        <a:t>60.7</a:t>
                      </a:r>
                    </a:p>
                  </a:txBody>
                  <a:tcPr/>
                </a:tc>
                <a:tc>
                  <a:txBody>
                    <a:bodyPr/>
                    <a:lstStyle/>
                    <a:p>
                      <a:pPr algn="ctr"/>
                      <a:r>
                        <a:rPr lang="en-US" sz="1600" dirty="0"/>
                        <a:t>23.8</a:t>
                      </a:r>
                    </a:p>
                  </a:txBody>
                  <a:tcPr/>
                </a:tc>
                <a:extLst>
                  <a:ext uri="{0D108BD9-81ED-4DB2-BD59-A6C34878D82A}">
                    <a16:rowId xmlns:a16="http://schemas.microsoft.com/office/drawing/2014/main" val="3973240805"/>
                  </a:ext>
                </a:extLst>
              </a:tr>
            </a:tbl>
          </a:graphicData>
        </a:graphic>
      </p:graphicFrame>
      <p:sp>
        <p:nvSpPr>
          <p:cNvPr id="3" name="Rounded Rectangular Callout 2">
            <a:extLst>
              <a:ext uri="{FF2B5EF4-FFF2-40B4-BE49-F238E27FC236}">
                <a16:creationId xmlns:a16="http://schemas.microsoft.com/office/drawing/2014/main" id="{2A4D1537-1723-5144-BBE3-5823465D1EEE}"/>
              </a:ext>
            </a:extLst>
          </p:cNvPr>
          <p:cNvSpPr/>
          <p:nvPr/>
        </p:nvSpPr>
        <p:spPr>
          <a:xfrm>
            <a:off x="2670629" y="1586473"/>
            <a:ext cx="1661349" cy="1211943"/>
          </a:xfrm>
          <a:prstGeom prst="wedgeRoundRectCallout">
            <a:avLst>
              <a:gd name="adj1" fmla="val 168302"/>
              <a:gd name="adj2" fmla="val 73876"/>
              <a:gd name="adj3" fmla="val 16667"/>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Transformer</a:t>
            </a:r>
          </a:p>
          <a:p>
            <a:pPr algn="ctr"/>
            <a:r>
              <a:rPr lang="en-US" sz="1200" dirty="0"/>
              <a:t>architecture based models indeed  outperform previous approaches</a:t>
            </a:r>
          </a:p>
        </p:txBody>
      </p:sp>
      <p:sp>
        <p:nvSpPr>
          <p:cNvPr id="8" name="Rectangle 7">
            <a:extLst>
              <a:ext uri="{FF2B5EF4-FFF2-40B4-BE49-F238E27FC236}">
                <a16:creationId xmlns:a16="http://schemas.microsoft.com/office/drawing/2014/main" id="{F2904A2E-86C3-D44F-80E3-0F6C6F81A882}"/>
              </a:ext>
            </a:extLst>
          </p:cNvPr>
          <p:cNvSpPr/>
          <p:nvPr/>
        </p:nvSpPr>
        <p:spPr>
          <a:xfrm>
            <a:off x="6070618" y="3067246"/>
            <a:ext cx="2193010" cy="677917"/>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50"/>
              </a:solidFill>
            </a:endParaRPr>
          </a:p>
        </p:txBody>
      </p:sp>
    </p:spTree>
    <p:extLst>
      <p:ext uri="{BB962C8B-B14F-4D97-AF65-F5344CB8AC3E}">
        <p14:creationId xmlns:p14="http://schemas.microsoft.com/office/powerpoint/2010/main" val="768654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 sz="5400" b="1" dirty="0"/>
              <a:t>Qualitative analysis – Domain Robustness</a:t>
            </a:r>
            <a:endParaRPr sz="5400" b="1" dirty="0"/>
          </a:p>
        </p:txBody>
      </p:sp>
      <p:sp>
        <p:nvSpPr>
          <p:cNvPr id="172" name="Google Shape;172;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2038778165"/>
      </p:ext>
    </p:extLst>
  </p:cSld>
  <p:clrMapOvr>
    <a:masterClrMapping/>
  </p:clrMapOvr>
  <mc:AlternateContent xmlns:mc="http://schemas.openxmlformats.org/markup-compatibility/2006" xmlns:p14="http://schemas.microsoft.com/office/powerpoint/2010/main">
    <mc:Choice Requires="p14">
      <p:transition spd="slow" p14:dur="2000" advTm="2244"/>
    </mc:Choice>
    <mc:Fallback xmlns="">
      <p:transition spd="slow" advTm="224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C61D67-3285-B343-A929-1EE9B409EFAA}"/>
              </a:ext>
            </a:extLst>
          </p:cNvPr>
          <p:cNvGraphicFramePr>
            <a:graphicFrameLocks noGrp="1"/>
          </p:cNvGraphicFramePr>
          <p:nvPr>
            <p:extLst/>
          </p:nvPr>
        </p:nvGraphicFramePr>
        <p:xfrm>
          <a:off x="437750" y="1350864"/>
          <a:ext cx="3738968" cy="2100020"/>
        </p:xfrm>
        <a:graphic>
          <a:graphicData uri="http://schemas.openxmlformats.org/drawingml/2006/table">
            <a:tbl>
              <a:tblPr firstRow="1" bandRow="1">
                <a:tableStyleId>{21A43470-21E1-45DD-B812-F0015F9025A7}</a:tableStyleId>
              </a:tblPr>
              <a:tblGrid>
                <a:gridCol w="709125">
                  <a:extLst>
                    <a:ext uri="{9D8B030D-6E8A-4147-A177-3AD203B41FA5}">
                      <a16:colId xmlns:a16="http://schemas.microsoft.com/office/drawing/2014/main" val="2052316241"/>
                    </a:ext>
                  </a:extLst>
                </a:gridCol>
                <a:gridCol w="1022888">
                  <a:extLst>
                    <a:ext uri="{9D8B030D-6E8A-4147-A177-3AD203B41FA5}">
                      <a16:colId xmlns:a16="http://schemas.microsoft.com/office/drawing/2014/main" val="1920065173"/>
                    </a:ext>
                  </a:extLst>
                </a:gridCol>
                <a:gridCol w="1046135">
                  <a:extLst>
                    <a:ext uri="{9D8B030D-6E8A-4147-A177-3AD203B41FA5}">
                      <a16:colId xmlns:a16="http://schemas.microsoft.com/office/drawing/2014/main" val="3154842230"/>
                    </a:ext>
                  </a:extLst>
                </a:gridCol>
                <a:gridCol w="960820">
                  <a:extLst>
                    <a:ext uri="{9D8B030D-6E8A-4147-A177-3AD203B41FA5}">
                      <a16:colId xmlns:a16="http://schemas.microsoft.com/office/drawing/2014/main" val="1368232642"/>
                    </a:ext>
                  </a:extLst>
                </a:gridCol>
              </a:tblGrid>
              <a:tr h="774915">
                <a:tc>
                  <a:txBody>
                    <a:bodyPr/>
                    <a:lstStyle/>
                    <a:p>
                      <a:r>
                        <a:rPr lang="en-US" dirty="0"/>
                        <a:t>Train\Test</a:t>
                      </a:r>
                    </a:p>
                  </a:txBody>
                  <a:tcPr/>
                </a:tc>
                <a:tc>
                  <a:txBody>
                    <a:bodyPr/>
                    <a:lstStyle/>
                    <a:p>
                      <a:r>
                        <a:rPr lang="en-US" dirty="0"/>
                        <a:t>ARC Easy (P@1)</a:t>
                      </a:r>
                    </a:p>
                  </a:txBody>
                  <a:tcPr/>
                </a:tc>
                <a:tc>
                  <a:txBody>
                    <a:bodyPr/>
                    <a:lstStyle/>
                    <a:p>
                      <a:r>
                        <a:rPr lang="en-US" dirty="0"/>
                        <a:t>ARC Challenge </a:t>
                      </a:r>
                    </a:p>
                    <a:p>
                      <a:r>
                        <a:rPr lang="en-US" dirty="0"/>
                        <a:t>(P@1)</a:t>
                      </a:r>
                    </a:p>
                  </a:txBody>
                  <a:tcPr/>
                </a:tc>
                <a:tc>
                  <a:txBody>
                    <a:bodyPr/>
                    <a:lstStyle/>
                    <a:p>
                      <a:r>
                        <a:rPr lang="en-US" dirty="0" err="1"/>
                        <a:t>WikiQA</a:t>
                      </a:r>
                      <a:endParaRPr lang="en-US" dirty="0"/>
                    </a:p>
                    <a:p>
                      <a:r>
                        <a:rPr lang="en-US" dirty="0"/>
                        <a:t>(MRR)</a:t>
                      </a:r>
                    </a:p>
                  </a:txBody>
                  <a:tcPr/>
                </a:tc>
                <a:extLst>
                  <a:ext uri="{0D108BD9-81ED-4DB2-BD59-A6C34878D82A}">
                    <a16:rowId xmlns:a16="http://schemas.microsoft.com/office/drawing/2014/main" val="2284330674"/>
                  </a:ext>
                </a:extLst>
              </a:tr>
              <a:tr h="389875">
                <a:tc>
                  <a:txBody>
                    <a:bodyPr/>
                    <a:lstStyle/>
                    <a:p>
                      <a:r>
                        <a:rPr lang="en-US" sz="1100" dirty="0"/>
                        <a:t>ARC Easy</a:t>
                      </a:r>
                    </a:p>
                  </a:txBody>
                  <a:tcPr/>
                </a:tc>
                <a:tc>
                  <a:txBody>
                    <a:bodyPr/>
                    <a:lstStyle/>
                    <a:p>
                      <a:pPr algn="ctr"/>
                      <a:r>
                        <a:rPr lang="en-US" sz="1100" dirty="0"/>
                        <a:t>34.3 </a:t>
                      </a:r>
                    </a:p>
                  </a:txBody>
                  <a:tcPr/>
                </a:tc>
                <a:tc>
                  <a:txBody>
                    <a:bodyPr/>
                    <a:lstStyle/>
                    <a:p>
                      <a:pPr algn="ctr"/>
                      <a:r>
                        <a:rPr lang="en-US" sz="1100" dirty="0"/>
                        <a:t>23.1</a:t>
                      </a:r>
                    </a:p>
                  </a:txBody>
                  <a:tcPr/>
                </a:tc>
                <a:tc>
                  <a:txBody>
                    <a:bodyPr/>
                    <a:lstStyle/>
                    <a:p>
                      <a:pPr algn="ctr"/>
                      <a:r>
                        <a:rPr lang="en-US" sz="1100" dirty="0"/>
                        <a:t>38.7</a:t>
                      </a:r>
                    </a:p>
                  </a:txBody>
                  <a:tcPr/>
                </a:tc>
                <a:extLst>
                  <a:ext uri="{0D108BD9-81ED-4DB2-BD59-A6C34878D82A}">
                    <a16:rowId xmlns:a16="http://schemas.microsoft.com/office/drawing/2014/main" val="1437033830"/>
                  </a:ext>
                </a:extLst>
              </a:tr>
              <a:tr h="494653">
                <a:tc>
                  <a:txBody>
                    <a:bodyPr/>
                    <a:lstStyle/>
                    <a:p>
                      <a:r>
                        <a:rPr lang="en-US" sz="1100" dirty="0"/>
                        <a:t>ARC Challenge</a:t>
                      </a:r>
                    </a:p>
                  </a:txBody>
                  <a:tcPr/>
                </a:tc>
                <a:tc>
                  <a:txBody>
                    <a:bodyPr/>
                    <a:lstStyle/>
                    <a:p>
                      <a:pPr algn="ctr"/>
                      <a:r>
                        <a:rPr lang="en-US" sz="1100" dirty="0"/>
                        <a:t>27.0</a:t>
                      </a:r>
                    </a:p>
                  </a:txBody>
                  <a:tcPr/>
                </a:tc>
                <a:tc>
                  <a:txBody>
                    <a:bodyPr/>
                    <a:lstStyle/>
                    <a:p>
                      <a:pPr algn="ctr"/>
                      <a:r>
                        <a:rPr lang="en-US" sz="1800" b="1" dirty="0"/>
                        <a:t>33.9</a:t>
                      </a:r>
                    </a:p>
                  </a:txBody>
                  <a:tcPr/>
                </a:tc>
                <a:tc>
                  <a:txBody>
                    <a:bodyPr/>
                    <a:lstStyle/>
                    <a:p>
                      <a:pPr algn="ctr"/>
                      <a:r>
                        <a:rPr lang="en-US" sz="1100" dirty="0"/>
                        <a:t>39.1</a:t>
                      </a:r>
                    </a:p>
                  </a:txBody>
                  <a:tcPr/>
                </a:tc>
                <a:extLst>
                  <a:ext uri="{0D108BD9-81ED-4DB2-BD59-A6C34878D82A}">
                    <a16:rowId xmlns:a16="http://schemas.microsoft.com/office/drawing/2014/main" val="1450018352"/>
                  </a:ext>
                </a:extLst>
              </a:tr>
              <a:tr h="304025">
                <a:tc>
                  <a:txBody>
                    <a:bodyPr/>
                    <a:lstStyle/>
                    <a:p>
                      <a:r>
                        <a:rPr lang="en-US" sz="1100" dirty="0" err="1"/>
                        <a:t>WikiQA</a:t>
                      </a:r>
                      <a:endParaRPr lang="en-US" sz="1100" dirty="0"/>
                    </a:p>
                  </a:txBody>
                  <a:tcPr/>
                </a:tc>
                <a:tc>
                  <a:txBody>
                    <a:bodyPr/>
                    <a:lstStyle/>
                    <a:p>
                      <a:pPr algn="ctr"/>
                      <a:r>
                        <a:rPr lang="en-US" sz="1100" dirty="0"/>
                        <a:t>25.8</a:t>
                      </a:r>
                    </a:p>
                  </a:txBody>
                  <a:tcPr/>
                </a:tc>
                <a:tc>
                  <a:txBody>
                    <a:bodyPr/>
                    <a:lstStyle/>
                    <a:p>
                      <a:pPr algn="ctr"/>
                      <a:r>
                        <a:rPr lang="en-US" sz="1100" dirty="0"/>
                        <a:t>24.3</a:t>
                      </a:r>
                    </a:p>
                  </a:txBody>
                  <a:tcPr/>
                </a:tc>
                <a:tc>
                  <a:txBody>
                    <a:bodyPr/>
                    <a:lstStyle/>
                    <a:p>
                      <a:pPr algn="ctr"/>
                      <a:r>
                        <a:rPr lang="en-US" sz="1100" dirty="0"/>
                        <a:t>67.4</a:t>
                      </a:r>
                    </a:p>
                  </a:txBody>
                  <a:tcPr/>
                </a:tc>
                <a:extLst>
                  <a:ext uri="{0D108BD9-81ED-4DB2-BD59-A6C34878D82A}">
                    <a16:rowId xmlns:a16="http://schemas.microsoft.com/office/drawing/2014/main" val="1223031173"/>
                  </a:ext>
                </a:extLst>
              </a:tr>
            </a:tbl>
          </a:graphicData>
        </a:graphic>
      </p:graphicFrame>
      <p:graphicFrame>
        <p:nvGraphicFramePr>
          <p:cNvPr id="5" name="Table 4">
            <a:extLst>
              <a:ext uri="{FF2B5EF4-FFF2-40B4-BE49-F238E27FC236}">
                <a16:creationId xmlns:a16="http://schemas.microsoft.com/office/drawing/2014/main" id="{3720CCAD-DA38-AF43-92BA-805FFC167C6F}"/>
              </a:ext>
            </a:extLst>
          </p:cNvPr>
          <p:cNvGraphicFramePr>
            <a:graphicFrameLocks noGrp="1"/>
          </p:cNvGraphicFramePr>
          <p:nvPr>
            <p:extLst/>
          </p:nvPr>
        </p:nvGraphicFramePr>
        <p:xfrm>
          <a:off x="4783049" y="1348654"/>
          <a:ext cx="3671884" cy="2138206"/>
        </p:xfrm>
        <a:graphic>
          <a:graphicData uri="http://schemas.openxmlformats.org/drawingml/2006/table">
            <a:tbl>
              <a:tblPr firstRow="1" bandRow="1">
                <a:tableStyleId>{21A43470-21E1-45DD-B812-F0015F9025A7}</a:tableStyleId>
              </a:tblPr>
              <a:tblGrid>
                <a:gridCol w="688460">
                  <a:extLst>
                    <a:ext uri="{9D8B030D-6E8A-4147-A177-3AD203B41FA5}">
                      <a16:colId xmlns:a16="http://schemas.microsoft.com/office/drawing/2014/main" val="2052316241"/>
                    </a:ext>
                  </a:extLst>
                </a:gridCol>
                <a:gridCol w="1007390">
                  <a:extLst>
                    <a:ext uri="{9D8B030D-6E8A-4147-A177-3AD203B41FA5}">
                      <a16:colId xmlns:a16="http://schemas.microsoft.com/office/drawing/2014/main" val="1920065173"/>
                    </a:ext>
                  </a:extLst>
                </a:gridCol>
                <a:gridCol w="1069383">
                  <a:extLst>
                    <a:ext uri="{9D8B030D-6E8A-4147-A177-3AD203B41FA5}">
                      <a16:colId xmlns:a16="http://schemas.microsoft.com/office/drawing/2014/main" val="3154842230"/>
                    </a:ext>
                  </a:extLst>
                </a:gridCol>
                <a:gridCol w="906651">
                  <a:extLst>
                    <a:ext uri="{9D8B030D-6E8A-4147-A177-3AD203B41FA5}">
                      <a16:colId xmlns:a16="http://schemas.microsoft.com/office/drawing/2014/main" val="1368232642"/>
                    </a:ext>
                  </a:extLst>
                </a:gridCol>
              </a:tblGrid>
              <a:tr h="751366">
                <a:tc>
                  <a:txBody>
                    <a:bodyPr/>
                    <a:lstStyle/>
                    <a:p>
                      <a:r>
                        <a:rPr lang="en-US" dirty="0"/>
                        <a:t>Train\Test</a:t>
                      </a:r>
                    </a:p>
                  </a:txBody>
                  <a:tcPr/>
                </a:tc>
                <a:tc>
                  <a:txBody>
                    <a:bodyPr/>
                    <a:lstStyle/>
                    <a:p>
                      <a:r>
                        <a:rPr lang="en-US" dirty="0"/>
                        <a:t>ARC Easy (P@1)</a:t>
                      </a:r>
                    </a:p>
                  </a:txBody>
                  <a:tcPr/>
                </a:tc>
                <a:tc>
                  <a:txBody>
                    <a:bodyPr/>
                    <a:lstStyle/>
                    <a:p>
                      <a:r>
                        <a:rPr lang="en-US" dirty="0"/>
                        <a:t>ARC Challenge </a:t>
                      </a:r>
                    </a:p>
                    <a:p>
                      <a:r>
                        <a:rPr lang="en-US" dirty="0"/>
                        <a:t>(P@1)</a:t>
                      </a:r>
                    </a:p>
                  </a:txBody>
                  <a:tcPr/>
                </a:tc>
                <a:tc>
                  <a:txBody>
                    <a:bodyPr/>
                    <a:lstStyle/>
                    <a:p>
                      <a:r>
                        <a:rPr lang="en-US" dirty="0" err="1"/>
                        <a:t>WikiQA</a:t>
                      </a:r>
                      <a:endParaRPr lang="en-US" dirty="0"/>
                    </a:p>
                    <a:p>
                      <a:r>
                        <a:rPr lang="en-US" dirty="0"/>
                        <a:t>(MRR)</a:t>
                      </a:r>
                    </a:p>
                  </a:txBody>
                  <a:tcPr/>
                </a:tc>
                <a:extLst>
                  <a:ext uri="{0D108BD9-81ED-4DB2-BD59-A6C34878D82A}">
                    <a16:rowId xmlns:a16="http://schemas.microsoft.com/office/drawing/2014/main" val="2284330674"/>
                  </a:ext>
                </a:extLst>
              </a:tr>
              <a:tr h="329784">
                <a:tc>
                  <a:txBody>
                    <a:bodyPr/>
                    <a:lstStyle/>
                    <a:p>
                      <a:r>
                        <a:rPr lang="en-US" sz="1100" dirty="0"/>
                        <a:t>ARC Easy</a:t>
                      </a:r>
                    </a:p>
                  </a:txBody>
                  <a:tcPr/>
                </a:tc>
                <a:tc>
                  <a:txBody>
                    <a:bodyPr/>
                    <a:lstStyle/>
                    <a:p>
                      <a:pPr algn="ctr"/>
                      <a:r>
                        <a:rPr lang="en-US" sz="1100" dirty="0"/>
                        <a:t>38.8</a:t>
                      </a:r>
                    </a:p>
                  </a:txBody>
                  <a:tcPr/>
                </a:tc>
                <a:tc>
                  <a:txBody>
                    <a:bodyPr/>
                    <a:lstStyle/>
                    <a:p>
                      <a:pPr algn="ctr"/>
                      <a:r>
                        <a:rPr lang="en-US" sz="1100" dirty="0"/>
                        <a:t>24.1</a:t>
                      </a:r>
                    </a:p>
                  </a:txBody>
                  <a:tcPr/>
                </a:tc>
                <a:tc>
                  <a:txBody>
                    <a:bodyPr/>
                    <a:lstStyle/>
                    <a:p>
                      <a:pPr algn="ctr"/>
                      <a:r>
                        <a:rPr lang="en-US" sz="1100" dirty="0"/>
                        <a:t>53.9</a:t>
                      </a:r>
                    </a:p>
                  </a:txBody>
                  <a:tcPr/>
                </a:tc>
                <a:extLst>
                  <a:ext uri="{0D108BD9-81ED-4DB2-BD59-A6C34878D82A}">
                    <a16:rowId xmlns:a16="http://schemas.microsoft.com/office/drawing/2014/main" val="1437033830"/>
                  </a:ext>
                </a:extLst>
              </a:tr>
              <a:tr h="560632">
                <a:tc>
                  <a:txBody>
                    <a:bodyPr/>
                    <a:lstStyle/>
                    <a:p>
                      <a:r>
                        <a:rPr lang="en-US" sz="1100" dirty="0"/>
                        <a:t>ARC Challenge</a:t>
                      </a:r>
                    </a:p>
                  </a:txBody>
                  <a:tcPr/>
                </a:tc>
                <a:tc>
                  <a:txBody>
                    <a:bodyPr/>
                    <a:lstStyle/>
                    <a:p>
                      <a:pPr algn="ctr"/>
                      <a:r>
                        <a:rPr lang="en-US" sz="1100" dirty="0"/>
                        <a:t>36.2</a:t>
                      </a:r>
                    </a:p>
                  </a:txBody>
                  <a:tcPr/>
                </a:tc>
                <a:tc>
                  <a:txBody>
                    <a:bodyPr/>
                    <a:lstStyle/>
                    <a:p>
                      <a:pPr algn="ctr"/>
                      <a:r>
                        <a:rPr lang="en-US" sz="1100" dirty="0"/>
                        <a:t>26.4</a:t>
                      </a:r>
                    </a:p>
                  </a:txBody>
                  <a:tcPr/>
                </a:tc>
                <a:tc>
                  <a:txBody>
                    <a:bodyPr/>
                    <a:lstStyle/>
                    <a:p>
                      <a:pPr algn="ctr"/>
                      <a:r>
                        <a:rPr lang="en-US" sz="1100" dirty="0"/>
                        <a:t>41.5</a:t>
                      </a:r>
                    </a:p>
                  </a:txBody>
                  <a:tcPr/>
                </a:tc>
                <a:extLst>
                  <a:ext uri="{0D108BD9-81ED-4DB2-BD59-A6C34878D82A}">
                    <a16:rowId xmlns:a16="http://schemas.microsoft.com/office/drawing/2014/main" val="1450018352"/>
                  </a:ext>
                </a:extLst>
              </a:tr>
              <a:tr h="0">
                <a:tc>
                  <a:txBody>
                    <a:bodyPr/>
                    <a:lstStyle/>
                    <a:p>
                      <a:r>
                        <a:rPr lang="en-US" sz="1100" dirty="0" err="1"/>
                        <a:t>WikiQA</a:t>
                      </a:r>
                      <a:endParaRPr lang="en-US" sz="1100" dirty="0"/>
                    </a:p>
                  </a:txBody>
                  <a:tcPr/>
                </a:tc>
                <a:tc>
                  <a:txBody>
                    <a:bodyPr/>
                    <a:lstStyle/>
                    <a:p>
                      <a:pPr algn="ctr"/>
                      <a:r>
                        <a:rPr lang="en-US" sz="1100" dirty="0"/>
                        <a:t>38.4</a:t>
                      </a:r>
                    </a:p>
                  </a:txBody>
                  <a:tcPr/>
                </a:tc>
                <a:tc>
                  <a:txBody>
                    <a:bodyPr/>
                    <a:lstStyle/>
                    <a:p>
                      <a:pPr algn="ctr"/>
                      <a:r>
                        <a:rPr lang="en-US" sz="1100" dirty="0"/>
                        <a:t>25.4</a:t>
                      </a:r>
                    </a:p>
                  </a:txBody>
                  <a:tcPr/>
                </a:tc>
                <a:tc>
                  <a:txBody>
                    <a:bodyPr/>
                    <a:lstStyle/>
                    <a:p>
                      <a:pPr algn="ctr"/>
                      <a:r>
                        <a:rPr lang="en-US" sz="1800" b="1" dirty="0"/>
                        <a:t>71.2</a:t>
                      </a:r>
                    </a:p>
                  </a:txBody>
                  <a:tcPr/>
                </a:tc>
                <a:extLst>
                  <a:ext uri="{0D108BD9-81ED-4DB2-BD59-A6C34878D82A}">
                    <a16:rowId xmlns:a16="http://schemas.microsoft.com/office/drawing/2014/main" val="1223031173"/>
                  </a:ext>
                </a:extLst>
              </a:tr>
            </a:tbl>
          </a:graphicData>
        </a:graphic>
      </p:graphicFrame>
      <p:sp>
        <p:nvSpPr>
          <p:cNvPr id="3" name="TextBox 2">
            <a:extLst>
              <a:ext uri="{FF2B5EF4-FFF2-40B4-BE49-F238E27FC236}">
                <a16:creationId xmlns:a16="http://schemas.microsoft.com/office/drawing/2014/main" id="{2754D997-6DDF-204F-AC12-1B970A8D65E6}"/>
              </a:ext>
            </a:extLst>
          </p:cNvPr>
          <p:cNvSpPr txBox="1"/>
          <p:nvPr/>
        </p:nvSpPr>
        <p:spPr>
          <a:xfrm>
            <a:off x="269853" y="4212037"/>
            <a:ext cx="4161295" cy="738664"/>
          </a:xfrm>
          <a:prstGeom prst="rect">
            <a:avLst/>
          </a:prstGeom>
          <a:noFill/>
        </p:spPr>
        <p:txBody>
          <a:bodyPr wrap="square" rtlCol="0">
            <a:spAutoFit/>
          </a:bodyPr>
          <a:lstStyle/>
          <a:p>
            <a:r>
              <a:rPr lang="en-US" dirty="0"/>
              <a:t>Domain robustness of Bi-LSTM </a:t>
            </a:r>
            <a:r>
              <a:rPr lang="en-US" dirty="0" err="1"/>
              <a:t>Maxout</a:t>
            </a:r>
            <a:r>
              <a:rPr lang="en-US" dirty="0"/>
              <a:t> model (</a:t>
            </a:r>
            <a:r>
              <a:rPr lang="en-US" dirty="0" err="1"/>
              <a:t>Mihaylov</a:t>
            </a:r>
            <a:r>
              <a:rPr lang="en-US" dirty="0"/>
              <a:t> et al., 2018) which achieves state-of-the-art on ARC challenge.</a:t>
            </a:r>
          </a:p>
        </p:txBody>
      </p:sp>
      <p:sp>
        <p:nvSpPr>
          <p:cNvPr id="7" name="TextBox 6">
            <a:extLst>
              <a:ext uri="{FF2B5EF4-FFF2-40B4-BE49-F238E27FC236}">
                <a16:creationId xmlns:a16="http://schemas.microsoft.com/office/drawing/2014/main" id="{82750A6B-41F4-B74B-89D0-DB3821EDA014}"/>
              </a:ext>
            </a:extLst>
          </p:cNvPr>
          <p:cNvSpPr txBox="1"/>
          <p:nvPr/>
        </p:nvSpPr>
        <p:spPr>
          <a:xfrm>
            <a:off x="4646165" y="4244043"/>
            <a:ext cx="4161295" cy="738664"/>
          </a:xfrm>
          <a:prstGeom prst="rect">
            <a:avLst/>
          </a:prstGeom>
          <a:noFill/>
        </p:spPr>
        <p:txBody>
          <a:bodyPr wrap="square" rtlCol="0">
            <a:spAutoFit/>
          </a:bodyPr>
          <a:lstStyle/>
          <a:p>
            <a:r>
              <a:rPr lang="en-US" dirty="0"/>
              <a:t>Domain robustness of </a:t>
            </a:r>
            <a:r>
              <a:rPr lang="en-US" dirty="0" err="1"/>
              <a:t>BiMPM</a:t>
            </a:r>
            <a:r>
              <a:rPr lang="en-US" dirty="0"/>
              <a:t> model (Wang et al., 2017) which achieves one of the top performance on </a:t>
            </a:r>
            <a:r>
              <a:rPr lang="en-US" dirty="0" err="1"/>
              <a:t>WikiQA</a:t>
            </a:r>
            <a:r>
              <a:rPr lang="en-US" dirty="0"/>
              <a:t>.</a:t>
            </a:r>
          </a:p>
        </p:txBody>
      </p:sp>
      <p:sp>
        <p:nvSpPr>
          <p:cNvPr id="4" name="Rectangle 3">
            <a:extLst>
              <a:ext uri="{FF2B5EF4-FFF2-40B4-BE49-F238E27FC236}">
                <a16:creationId xmlns:a16="http://schemas.microsoft.com/office/drawing/2014/main" id="{BBC3437A-6A77-FF4D-B9D0-5F36AD2E8918}"/>
              </a:ext>
            </a:extLst>
          </p:cNvPr>
          <p:cNvSpPr/>
          <p:nvPr/>
        </p:nvSpPr>
        <p:spPr>
          <a:xfrm>
            <a:off x="2183390" y="2535044"/>
            <a:ext cx="1017010" cy="587297"/>
          </a:xfrm>
          <a:prstGeom prst="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080D2B8C-9905-1D48-9CD4-3C84445215EC}"/>
              </a:ext>
            </a:extLst>
          </p:cNvPr>
          <p:cNvSpPr/>
          <p:nvPr/>
        </p:nvSpPr>
        <p:spPr>
          <a:xfrm>
            <a:off x="7559566" y="3122340"/>
            <a:ext cx="895367" cy="364519"/>
          </a:xfrm>
          <a:prstGeom prst="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itle 9">
            <a:extLst>
              <a:ext uri="{FF2B5EF4-FFF2-40B4-BE49-F238E27FC236}">
                <a16:creationId xmlns:a16="http://schemas.microsoft.com/office/drawing/2014/main" id="{508E8AA3-1729-3640-A51B-F04DD21A4A6C}"/>
              </a:ext>
            </a:extLst>
          </p:cNvPr>
          <p:cNvSpPr>
            <a:spLocks noGrp="1"/>
          </p:cNvSpPr>
          <p:nvPr>
            <p:ph type="title"/>
          </p:nvPr>
        </p:nvSpPr>
        <p:spPr/>
        <p:txBody>
          <a:bodyPr/>
          <a:lstStyle/>
          <a:p>
            <a:r>
              <a:rPr lang="en-US" dirty="0"/>
              <a:t>Domain robustness</a:t>
            </a:r>
          </a:p>
        </p:txBody>
      </p:sp>
      <p:sp>
        <p:nvSpPr>
          <p:cNvPr id="6" name="Slide Number Placeholder 5">
            <a:extLst>
              <a:ext uri="{FF2B5EF4-FFF2-40B4-BE49-F238E27FC236}">
                <a16:creationId xmlns:a16="http://schemas.microsoft.com/office/drawing/2014/main" id="{B28FA404-A73D-2148-A72E-B9B8D6E224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graphicFrame>
        <p:nvGraphicFramePr>
          <p:cNvPr id="8" name="Table 7">
            <a:extLst>
              <a:ext uri="{FF2B5EF4-FFF2-40B4-BE49-F238E27FC236}">
                <a16:creationId xmlns:a16="http://schemas.microsoft.com/office/drawing/2014/main" id="{6C6A21C6-CCCE-DC4B-AC85-37B66EF8016D}"/>
              </a:ext>
            </a:extLst>
          </p:cNvPr>
          <p:cNvGraphicFramePr>
            <a:graphicFrameLocks noGrp="1"/>
          </p:cNvGraphicFramePr>
          <p:nvPr>
            <p:extLst/>
          </p:nvPr>
        </p:nvGraphicFramePr>
        <p:xfrm>
          <a:off x="4783049" y="3704897"/>
          <a:ext cx="3671884" cy="345194"/>
        </p:xfrm>
        <a:graphic>
          <a:graphicData uri="http://schemas.openxmlformats.org/drawingml/2006/table">
            <a:tbl>
              <a:tblPr firstRow="1" bandRow="1">
                <a:tableStyleId>{21A43470-21E1-45DD-B812-F0015F9025A7}</a:tableStyleId>
              </a:tblPr>
              <a:tblGrid>
                <a:gridCol w="695468">
                  <a:extLst>
                    <a:ext uri="{9D8B030D-6E8A-4147-A177-3AD203B41FA5}">
                      <a16:colId xmlns:a16="http://schemas.microsoft.com/office/drawing/2014/main" val="188449006"/>
                    </a:ext>
                  </a:extLst>
                </a:gridCol>
                <a:gridCol w="993228">
                  <a:extLst>
                    <a:ext uri="{9D8B030D-6E8A-4147-A177-3AD203B41FA5}">
                      <a16:colId xmlns:a16="http://schemas.microsoft.com/office/drawing/2014/main" val="1387082662"/>
                    </a:ext>
                  </a:extLst>
                </a:gridCol>
                <a:gridCol w="1065217">
                  <a:extLst>
                    <a:ext uri="{9D8B030D-6E8A-4147-A177-3AD203B41FA5}">
                      <a16:colId xmlns:a16="http://schemas.microsoft.com/office/drawing/2014/main" val="585761467"/>
                    </a:ext>
                  </a:extLst>
                </a:gridCol>
                <a:gridCol w="917971">
                  <a:extLst>
                    <a:ext uri="{9D8B030D-6E8A-4147-A177-3AD203B41FA5}">
                      <a16:colId xmlns:a16="http://schemas.microsoft.com/office/drawing/2014/main" val="638035648"/>
                    </a:ext>
                  </a:extLst>
                </a:gridCol>
              </a:tblGrid>
              <a:tr h="345194">
                <a:tc>
                  <a:txBody>
                    <a:bodyPr/>
                    <a:lstStyle/>
                    <a:p>
                      <a:r>
                        <a:rPr lang="en-US" dirty="0"/>
                        <a:t>AHE</a:t>
                      </a:r>
                    </a:p>
                  </a:txBody>
                  <a:tcPr/>
                </a:tc>
                <a:tc>
                  <a:txBody>
                    <a:bodyPr/>
                    <a:lstStyle/>
                    <a:p>
                      <a:pPr algn="ctr"/>
                      <a:r>
                        <a:rPr lang="en-US" sz="1100" dirty="0"/>
                        <a:t>64.6</a:t>
                      </a:r>
                    </a:p>
                  </a:txBody>
                  <a:tcPr/>
                </a:tc>
                <a:tc>
                  <a:txBody>
                    <a:bodyPr/>
                    <a:lstStyle/>
                    <a:p>
                      <a:pPr algn="ctr"/>
                      <a:r>
                        <a:rPr lang="en-US" sz="1100" dirty="0"/>
                        <a:t>33.9</a:t>
                      </a:r>
                    </a:p>
                  </a:txBody>
                  <a:tcPr/>
                </a:tc>
                <a:tc>
                  <a:txBody>
                    <a:bodyPr/>
                    <a:lstStyle/>
                    <a:p>
                      <a:pPr algn="ctr"/>
                      <a:r>
                        <a:rPr lang="en-US" sz="1100" b="0" dirty="0"/>
                        <a:t>68.5</a:t>
                      </a:r>
                    </a:p>
                  </a:txBody>
                  <a:tcPr/>
                </a:tc>
                <a:extLst>
                  <a:ext uri="{0D108BD9-81ED-4DB2-BD59-A6C34878D82A}">
                    <a16:rowId xmlns:a16="http://schemas.microsoft.com/office/drawing/2014/main" val="4269603307"/>
                  </a:ext>
                </a:extLst>
              </a:tr>
            </a:tbl>
          </a:graphicData>
        </a:graphic>
      </p:graphicFrame>
      <p:graphicFrame>
        <p:nvGraphicFramePr>
          <p:cNvPr id="11" name="Table 10">
            <a:extLst>
              <a:ext uri="{FF2B5EF4-FFF2-40B4-BE49-F238E27FC236}">
                <a16:creationId xmlns:a16="http://schemas.microsoft.com/office/drawing/2014/main" id="{1A6CD3CD-94D7-E446-8661-86D446F341B5}"/>
              </a:ext>
            </a:extLst>
          </p:cNvPr>
          <p:cNvGraphicFramePr>
            <a:graphicFrameLocks noGrp="1"/>
          </p:cNvGraphicFramePr>
          <p:nvPr>
            <p:extLst/>
          </p:nvPr>
        </p:nvGraphicFramePr>
        <p:xfrm>
          <a:off x="471292" y="3704897"/>
          <a:ext cx="3671884" cy="365760"/>
        </p:xfrm>
        <a:graphic>
          <a:graphicData uri="http://schemas.openxmlformats.org/drawingml/2006/table">
            <a:tbl>
              <a:tblPr firstRow="1" bandRow="1">
                <a:tableStyleId>{21A43470-21E1-45DD-B812-F0015F9025A7}</a:tableStyleId>
              </a:tblPr>
              <a:tblGrid>
                <a:gridCol w="695468">
                  <a:extLst>
                    <a:ext uri="{9D8B030D-6E8A-4147-A177-3AD203B41FA5}">
                      <a16:colId xmlns:a16="http://schemas.microsoft.com/office/drawing/2014/main" val="188449006"/>
                    </a:ext>
                  </a:extLst>
                </a:gridCol>
                <a:gridCol w="993228">
                  <a:extLst>
                    <a:ext uri="{9D8B030D-6E8A-4147-A177-3AD203B41FA5}">
                      <a16:colId xmlns:a16="http://schemas.microsoft.com/office/drawing/2014/main" val="1387082662"/>
                    </a:ext>
                  </a:extLst>
                </a:gridCol>
                <a:gridCol w="1065217">
                  <a:extLst>
                    <a:ext uri="{9D8B030D-6E8A-4147-A177-3AD203B41FA5}">
                      <a16:colId xmlns:a16="http://schemas.microsoft.com/office/drawing/2014/main" val="585761467"/>
                    </a:ext>
                  </a:extLst>
                </a:gridCol>
                <a:gridCol w="917971">
                  <a:extLst>
                    <a:ext uri="{9D8B030D-6E8A-4147-A177-3AD203B41FA5}">
                      <a16:colId xmlns:a16="http://schemas.microsoft.com/office/drawing/2014/main" val="638035648"/>
                    </a:ext>
                  </a:extLst>
                </a:gridCol>
              </a:tblGrid>
              <a:tr h="306924">
                <a:tc>
                  <a:txBody>
                    <a:bodyPr/>
                    <a:lstStyle/>
                    <a:p>
                      <a:r>
                        <a:rPr lang="en-US" dirty="0"/>
                        <a:t>AHE</a:t>
                      </a:r>
                    </a:p>
                  </a:txBody>
                  <a:tcPr/>
                </a:tc>
                <a:tc>
                  <a:txBody>
                    <a:bodyPr/>
                    <a:lstStyle/>
                    <a:p>
                      <a:pPr algn="ctr"/>
                      <a:r>
                        <a:rPr lang="en-US" sz="1100" dirty="0"/>
                        <a:t>64.6</a:t>
                      </a:r>
                    </a:p>
                  </a:txBody>
                  <a:tcPr/>
                </a:tc>
                <a:tc>
                  <a:txBody>
                    <a:bodyPr/>
                    <a:lstStyle/>
                    <a:p>
                      <a:pPr algn="ctr"/>
                      <a:r>
                        <a:rPr lang="en-US" sz="1800" b="1" dirty="0"/>
                        <a:t>33.9</a:t>
                      </a:r>
                    </a:p>
                  </a:txBody>
                  <a:tcPr/>
                </a:tc>
                <a:tc>
                  <a:txBody>
                    <a:bodyPr/>
                    <a:lstStyle/>
                    <a:p>
                      <a:pPr algn="ctr"/>
                      <a:r>
                        <a:rPr lang="en-US" sz="1100" dirty="0"/>
                        <a:t>68.5</a:t>
                      </a:r>
                    </a:p>
                  </a:txBody>
                  <a:tcPr/>
                </a:tc>
                <a:extLst>
                  <a:ext uri="{0D108BD9-81ED-4DB2-BD59-A6C34878D82A}">
                    <a16:rowId xmlns:a16="http://schemas.microsoft.com/office/drawing/2014/main" val="4269603307"/>
                  </a:ext>
                </a:extLst>
              </a:tr>
            </a:tbl>
          </a:graphicData>
        </a:graphic>
      </p:graphicFrame>
    </p:spTree>
    <p:extLst>
      <p:ext uri="{BB962C8B-B14F-4D97-AF65-F5344CB8AC3E}">
        <p14:creationId xmlns:p14="http://schemas.microsoft.com/office/powerpoint/2010/main" val="3187426008"/>
      </p:ext>
    </p:extLst>
  </p:cSld>
  <p:clrMapOvr>
    <a:masterClrMapping/>
  </p:clrMapOvr>
  <mc:AlternateContent xmlns:mc="http://schemas.openxmlformats.org/markup-compatibility/2006" xmlns:p14="http://schemas.microsoft.com/office/powerpoint/2010/main">
    <mc:Choice Requires="p14">
      <p:transition spd="slow" p14:dur="2000" advTm="51652"/>
    </mc:Choice>
    <mc:Fallback xmlns="">
      <p:transition spd="slow" advTm="516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6;p26">
            <a:extLst>
              <a:ext uri="{FF2B5EF4-FFF2-40B4-BE49-F238E27FC236}">
                <a16:creationId xmlns:a16="http://schemas.microsoft.com/office/drawing/2014/main" id="{DE2B8AF5-ABC8-5F47-87D5-BB891DA58040}"/>
              </a:ext>
            </a:extLst>
          </p:cNvPr>
          <p:cNvSpPr txBox="1"/>
          <p:nvPr/>
        </p:nvSpPr>
        <p:spPr>
          <a:xfrm>
            <a:off x="628650" y="1038987"/>
            <a:ext cx="8413411" cy="5910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Calibri"/>
                <a:ea typeface="Calibri"/>
                <a:cs typeface="Calibri"/>
                <a:sym typeface="Calibri"/>
              </a:rPr>
              <a:t>AI2’s Reasoning  Challenge (ARC) (Clark et al., 2018)</a:t>
            </a:r>
            <a:endParaRPr sz="2800" dirty="0">
              <a:latin typeface="Calibri"/>
              <a:ea typeface="Calibri"/>
              <a:cs typeface="Calibri"/>
              <a:sym typeface="Calibri"/>
            </a:endParaRPr>
          </a:p>
        </p:txBody>
      </p:sp>
      <p:sp>
        <p:nvSpPr>
          <p:cNvPr id="5" name="TextBox 4">
            <a:extLst>
              <a:ext uri="{FF2B5EF4-FFF2-40B4-BE49-F238E27FC236}">
                <a16:creationId xmlns:a16="http://schemas.microsoft.com/office/drawing/2014/main" id="{C322C609-7553-4E44-8D31-D4B405BF9A0B}"/>
              </a:ext>
            </a:extLst>
          </p:cNvPr>
          <p:cNvSpPr txBox="1"/>
          <p:nvPr/>
        </p:nvSpPr>
        <p:spPr>
          <a:xfrm>
            <a:off x="342900" y="1948329"/>
            <a:ext cx="8458200" cy="1569660"/>
          </a:xfrm>
          <a:prstGeom prst="rect">
            <a:avLst/>
          </a:prstGeom>
          <a:noFill/>
        </p:spPr>
        <p:txBody>
          <a:bodyPr wrap="square" rtlCol="0">
            <a:spAutoFit/>
          </a:bodyPr>
          <a:lstStyle/>
          <a:p>
            <a:r>
              <a:rPr lang="en-US" sz="2400" dirty="0"/>
              <a:t>Question: Which change in the state of water particles causes the particles to become arranged in a fixed position ?</a:t>
            </a:r>
          </a:p>
          <a:p>
            <a:endParaRPr lang="en-US" sz="2400" dirty="0"/>
          </a:p>
          <a:p>
            <a:r>
              <a:rPr lang="en-US" sz="2400" dirty="0"/>
              <a:t>A] Boiling	B] Melting	</a:t>
            </a:r>
            <a:r>
              <a:rPr lang="en-US" sz="2400" b="1" dirty="0"/>
              <a:t>C] Freezing</a:t>
            </a:r>
            <a:r>
              <a:rPr lang="en-US" sz="2400" dirty="0"/>
              <a:t>	D] Evaporating</a:t>
            </a:r>
          </a:p>
        </p:txBody>
      </p:sp>
      <p:sp>
        <p:nvSpPr>
          <p:cNvPr id="4" name="Slide Number Placeholder 3">
            <a:extLst>
              <a:ext uri="{FF2B5EF4-FFF2-40B4-BE49-F238E27FC236}">
                <a16:creationId xmlns:a16="http://schemas.microsoft.com/office/drawing/2014/main" id="{20B0DFFD-E082-1B4C-9F47-E39203A093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8" name="Title 5">
            <a:extLst>
              <a:ext uri="{FF2B5EF4-FFF2-40B4-BE49-F238E27FC236}">
                <a16:creationId xmlns:a16="http://schemas.microsoft.com/office/drawing/2014/main" id="{73FF9A73-5BA3-7A42-89D2-8D8C746E83CB}"/>
              </a:ext>
            </a:extLst>
          </p:cNvPr>
          <p:cNvSpPr txBox="1">
            <a:spLocks noGrp="1"/>
          </p:cNvSpPr>
          <p:nvPr>
            <p:ph type="title"/>
          </p:nvPr>
        </p:nvSpPr>
        <p:spPr>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Flavors of QA: Multiple-choice QA</a:t>
            </a:r>
          </a:p>
        </p:txBody>
      </p:sp>
    </p:spTree>
    <p:extLst>
      <p:ext uri="{BB962C8B-B14F-4D97-AF65-F5344CB8AC3E}">
        <p14:creationId xmlns:p14="http://schemas.microsoft.com/office/powerpoint/2010/main" val="590567840"/>
      </p:ext>
    </p:extLst>
  </p:cSld>
  <p:clrMapOvr>
    <a:masterClrMapping/>
  </p:clrMapOvr>
  <mc:AlternateContent xmlns:mc="http://schemas.openxmlformats.org/markup-compatibility/2006" xmlns:p14="http://schemas.microsoft.com/office/powerpoint/2010/main">
    <mc:Choice Requires="p14">
      <p:transition spd="slow" p14:dur="2000" advTm="17824"/>
    </mc:Choice>
    <mc:Fallback xmlns="">
      <p:transition spd="slow" advTm="1782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C61D67-3285-B343-A929-1EE9B409EFAA}"/>
              </a:ext>
            </a:extLst>
          </p:cNvPr>
          <p:cNvGraphicFramePr>
            <a:graphicFrameLocks noGrp="1"/>
          </p:cNvGraphicFramePr>
          <p:nvPr>
            <p:extLst/>
          </p:nvPr>
        </p:nvGraphicFramePr>
        <p:xfrm>
          <a:off x="437750" y="1350864"/>
          <a:ext cx="3738968" cy="2100020"/>
        </p:xfrm>
        <a:graphic>
          <a:graphicData uri="http://schemas.openxmlformats.org/drawingml/2006/table">
            <a:tbl>
              <a:tblPr firstRow="1" bandRow="1">
                <a:tableStyleId>{21A43470-21E1-45DD-B812-F0015F9025A7}</a:tableStyleId>
              </a:tblPr>
              <a:tblGrid>
                <a:gridCol w="709125">
                  <a:extLst>
                    <a:ext uri="{9D8B030D-6E8A-4147-A177-3AD203B41FA5}">
                      <a16:colId xmlns:a16="http://schemas.microsoft.com/office/drawing/2014/main" val="2052316241"/>
                    </a:ext>
                  </a:extLst>
                </a:gridCol>
                <a:gridCol w="1022888">
                  <a:extLst>
                    <a:ext uri="{9D8B030D-6E8A-4147-A177-3AD203B41FA5}">
                      <a16:colId xmlns:a16="http://schemas.microsoft.com/office/drawing/2014/main" val="1920065173"/>
                    </a:ext>
                  </a:extLst>
                </a:gridCol>
                <a:gridCol w="1046135">
                  <a:extLst>
                    <a:ext uri="{9D8B030D-6E8A-4147-A177-3AD203B41FA5}">
                      <a16:colId xmlns:a16="http://schemas.microsoft.com/office/drawing/2014/main" val="3154842230"/>
                    </a:ext>
                  </a:extLst>
                </a:gridCol>
                <a:gridCol w="960820">
                  <a:extLst>
                    <a:ext uri="{9D8B030D-6E8A-4147-A177-3AD203B41FA5}">
                      <a16:colId xmlns:a16="http://schemas.microsoft.com/office/drawing/2014/main" val="1368232642"/>
                    </a:ext>
                  </a:extLst>
                </a:gridCol>
              </a:tblGrid>
              <a:tr h="774915">
                <a:tc>
                  <a:txBody>
                    <a:bodyPr/>
                    <a:lstStyle/>
                    <a:p>
                      <a:r>
                        <a:rPr lang="en-US" dirty="0"/>
                        <a:t>Train\Test</a:t>
                      </a:r>
                    </a:p>
                  </a:txBody>
                  <a:tcPr/>
                </a:tc>
                <a:tc>
                  <a:txBody>
                    <a:bodyPr/>
                    <a:lstStyle/>
                    <a:p>
                      <a:r>
                        <a:rPr lang="en-US" dirty="0"/>
                        <a:t>ARC Easy (P@1)</a:t>
                      </a:r>
                    </a:p>
                  </a:txBody>
                  <a:tcPr/>
                </a:tc>
                <a:tc>
                  <a:txBody>
                    <a:bodyPr/>
                    <a:lstStyle/>
                    <a:p>
                      <a:r>
                        <a:rPr lang="en-US" dirty="0"/>
                        <a:t>ARC Challenge </a:t>
                      </a:r>
                    </a:p>
                    <a:p>
                      <a:r>
                        <a:rPr lang="en-US" dirty="0"/>
                        <a:t>(P@1)</a:t>
                      </a:r>
                    </a:p>
                  </a:txBody>
                  <a:tcPr/>
                </a:tc>
                <a:tc>
                  <a:txBody>
                    <a:bodyPr/>
                    <a:lstStyle/>
                    <a:p>
                      <a:r>
                        <a:rPr lang="en-US" dirty="0" err="1"/>
                        <a:t>WikiQA</a:t>
                      </a:r>
                      <a:endParaRPr lang="en-US" dirty="0"/>
                    </a:p>
                    <a:p>
                      <a:r>
                        <a:rPr lang="en-US" dirty="0"/>
                        <a:t>(MRR)</a:t>
                      </a:r>
                    </a:p>
                  </a:txBody>
                  <a:tcPr/>
                </a:tc>
                <a:extLst>
                  <a:ext uri="{0D108BD9-81ED-4DB2-BD59-A6C34878D82A}">
                    <a16:rowId xmlns:a16="http://schemas.microsoft.com/office/drawing/2014/main" val="2284330674"/>
                  </a:ext>
                </a:extLst>
              </a:tr>
              <a:tr h="389875">
                <a:tc>
                  <a:txBody>
                    <a:bodyPr/>
                    <a:lstStyle/>
                    <a:p>
                      <a:r>
                        <a:rPr lang="en-US" sz="1100" dirty="0"/>
                        <a:t>ARC Easy</a:t>
                      </a:r>
                    </a:p>
                  </a:txBody>
                  <a:tcPr/>
                </a:tc>
                <a:tc>
                  <a:txBody>
                    <a:bodyPr/>
                    <a:lstStyle/>
                    <a:p>
                      <a:pPr algn="ctr"/>
                      <a:r>
                        <a:rPr lang="en-US" sz="1100" dirty="0"/>
                        <a:t>34.3 </a:t>
                      </a:r>
                    </a:p>
                  </a:txBody>
                  <a:tcPr/>
                </a:tc>
                <a:tc>
                  <a:txBody>
                    <a:bodyPr/>
                    <a:lstStyle/>
                    <a:p>
                      <a:pPr algn="ctr"/>
                      <a:r>
                        <a:rPr lang="en-US" sz="1100" dirty="0"/>
                        <a:t>23.1</a:t>
                      </a:r>
                    </a:p>
                  </a:txBody>
                  <a:tcPr/>
                </a:tc>
                <a:tc>
                  <a:txBody>
                    <a:bodyPr/>
                    <a:lstStyle/>
                    <a:p>
                      <a:pPr algn="ctr"/>
                      <a:r>
                        <a:rPr lang="en-US" sz="1100" dirty="0"/>
                        <a:t>38.7</a:t>
                      </a:r>
                    </a:p>
                  </a:txBody>
                  <a:tcPr/>
                </a:tc>
                <a:extLst>
                  <a:ext uri="{0D108BD9-81ED-4DB2-BD59-A6C34878D82A}">
                    <a16:rowId xmlns:a16="http://schemas.microsoft.com/office/drawing/2014/main" val="1437033830"/>
                  </a:ext>
                </a:extLst>
              </a:tr>
              <a:tr h="494653">
                <a:tc>
                  <a:txBody>
                    <a:bodyPr/>
                    <a:lstStyle/>
                    <a:p>
                      <a:r>
                        <a:rPr lang="en-US" sz="1100" dirty="0"/>
                        <a:t>ARC Challenge</a:t>
                      </a:r>
                    </a:p>
                  </a:txBody>
                  <a:tcPr/>
                </a:tc>
                <a:tc>
                  <a:txBody>
                    <a:bodyPr/>
                    <a:lstStyle/>
                    <a:p>
                      <a:pPr algn="ctr"/>
                      <a:r>
                        <a:rPr lang="en-US" sz="1100" dirty="0"/>
                        <a:t>27.0</a:t>
                      </a:r>
                    </a:p>
                  </a:txBody>
                  <a:tcPr/>
                </a:tc>
                <a:tc>
                  <a:txBody>
                    <a:bodyPr/>
                    <a:lstStyle/>
                    <a:p>
                      <a:pPr algn="ctr"/>
                      <a:r>
                        <a:rPr lang="en-US" sz="1800" b="1" dirty="0"/>
                        <a:t>33.9</a:t>
                      </a:r>
                    </a:p>
                  </a:txBody>
                  <a:tcPr/>
                </a:tc>
                <a:tc>
                  <a:txBody>
                    <a:bodyPr/>
                    <a:lstStyle/>
                    <a:p>
                      <a:pPr algn="ctr"/>
                      <a:r>
                        <a:rPr lang="en-US" sz="1100" dirty="0"/>
                        <a:t>39.1</a:t>
                      </a:r>
                    </a:p>
                  </a:txBody>
                  <a:tcPr/>
                </a:tc>
                <a:extLst>
                  <a:ext uri="{0D108BD9-81ED-4DB2-BD59-A6C34878D82A}">
                    <a16:rowId xmlns:a16="http://schemas.microsoft.com/office/drawing/2014/main" val="1450018352"/>
                  </a:ext>
                </a:extLst>
              </a:tr>
              <a:tr h="304025">
                <a:tc>
                  <a:txBody>
                    <a:bodyPr/>
                    <a:lstStyle/>
                    <a:p>
                      <a:r>
                        <a:rPr lang="en-US" sz="1100" dirty="0" err="1"/>
                        <a:t>WikiQA</a:t>
                      </a:r>
                      <a:endParaRPr lang="en-US" sz="1100" dirty="0"/>
                    </a:p>
                  </a:txBody>
                  <a:tcPr/>
                </a:tc>
                <a:tc>
                  <a:txBody>
                    <a:bodyPr/>
                    <a:lstStyle/>
                    <a:p>
                      <a:pPr algn="ctr"/>
                      <a:r>
                        <a:rPr lang="en-US" sz="1100" dirty="0"/>
                        <a:t>25.8</a:t>
                      </a:r>
                    </a:p>
                  </a:txBody>
                  <a:tcPr/>
                </a:tc>
                <a:tc>
                  <a:txBody>
                    <a:bodyPr/>
                    <a:lstStyle/>
                    <a:p>
                      <a:pPr algn="ctr"/>
                      <a:r>
                        <a:rPr lang="en-US" sz="1100" dirty="0"/>
                        <a:t>24.3</a:t>
                      </a:r>
                    </a:p>
                  </a:txBody>
                  <a:tcPr/>
                </a:tc>
                <a:tc>
                  <a:txBody>
                    <a:bodyPr/>
                    <a:lstStyle/>
                    <a:p>
                      <a:pPr algn="ctr"/>
                      <a:r>
                        <a:rPr lang="en-US" sz="1100" dirty="0"/>
                        <a:t>67.4</a:t>
                      </a:r>
                    </a:p>
                  </a:txBody>
                  <a:tcPr/>
                </a:tc>
                <a:extLst>
                  <a:ext uri="{0D108BD9-81ED-4DB2-BD59-A6C34878D82A}">
                    <a16:rowId xmlns:a16="http://schemas.microsoft.com/office/drawing/2014/main" val="1223031173"/>
                  </a:ext>
                </a:extLst>
              </a:tr>
            </a:tbl>
          </a:graphicData>
        </a:graphic>
      </p:graphicFrame>
      <p:graphicFrame>
        <p:nvGraphicFramePr>
          <p:cNvPr id="5" name="Table 4">
            <a:extLst>
              <a:ext uri="{FF2B5EF4-FFF2-40B4-BE49-F238E27FC236}">
                <a16:creationId xmlns:a16="http://schemas.microsoft.com/office/drawing/2014/main" id="{3720CCAD-DA38-AF43-92BA-805FFC167C6F}"/>
              </a:ext>
            </a:extLst>
          </p:cNvPr>
          <p:cNvGraphicFramePr>
            <a:graphicFrameLocks noGrp="1"/>
          </p:cNvGraphicFramePr>
          <p:nvPr>
            <p:extLst/>
          </p:nvPr>
        </p:nvGraphicFramePr>
        <p:xfrm>
          <a:off x="4783049" y="1348654"/>
          <a:ext cx="3671884" cy="2138206"/>
        </p:xfrm>
        <a:graphic>
          <a:graphicData uri="http://schemas.openxmlformats.org/drawingml/2006/table">
            <a:tbl>
              <a:tblPr firstRow="1" bandRow="1">
                <a:tableStyleId>{21A43470-21E1-45DD-B812-F0015F9025A7}</a:tableStyleId>
              </a:tblPr>
              <a:tblGrid>
                <a:gridCol w="688460">
                  <a:extLst>
                    <a:ext uri="{9D8B030D-6E8A-4147-A177-3AD203B41FA5}">
                      <a16:colId xmlns:a16="http://schemas.microsoft.com/office/drawing/2014/main" val="2052316241"/>
                    </a:ext>
                  </a:extLst>
                </a:gridCol>
                <a:gridCol w="1007390">
                  <a:extLst>
                    <a:ext uri="{9D8B030D-6E8A-4147-A177-3AD203B41FA5}">
                      <a16:colId xmlns:a16="http://schemas.microsoft.com/office/drawing/2014/main" val="1920065173"/>
                    </a:ext>
                  </a:extLst>
                </a:gridCol>
                <a:gridCol w="1069383">
                  <a:extLst>
                    <a:ext uri="{9D8B030D-6E8A-4147-A177-3AD203B41FA5}">
                      <a16:colId xmlns:a16="http://schemas.microsoft.com/office/drawing/2014/main" val="3154842230"/>
                    </a:ext>
                  </a:extLst>
                </a:gridCol>
                <a:gridCol w="906651">
                  <a:extLst>
                    <a:ext uri="{9D8B030D-6E8A-4147-A177-3AD203B41FA5}">
                      <a16:colId xmlns:a16="http://schemas.microsoft.com/office/drawing/2014/main" val="1368232642"/>
                    </a:ext>
                  </a:extLst>
                </a:gridCol>
              </a:tblGrid>
              <a:tr h="751366">
                <a:tc>
                  <a:txBody>
                    <a:bodyPr/>
                    <a:lstStyle/>
                    <a:p>
                      <a:r>
                        <a:rPr lang="en-US" dirty="0"/>
                        <a:t>Train\Test</a:t>
                      </a:r>
                    </a:p>
                  </a:txBody>
                  <a:tcPr/>
                </a:tc>
                <a:tc>
                  <a:txBody>
                    <a:bodyPr/>
                    <a:lstStyle/>
                    <a:p>
                      <a:r>
                        <a:rPr lang="en-US" dirty="0"/>
                        <a:t>ARC Easy (P@1)</a:t>
                      </a:r>
                    </a:p>
                  </a:txBody>
                  <a:tcPr/>
                </a:tc>
                <a:tc>
                  <a:txBody>
                    <a:bodyPr/>
                    <a:lstStyle/>
                    <a:p>
                      <a:r>
                        <a:rPr lang="en-US" dirty="0"/>
                        <a:t>ARC Challenge </a:t>
                      </a:r>
                    </a:p>
                    <a:p>
                      <a:r>
                        <a:rPr lang="en-US" dirty="0"/>
                        <a:t>(P@1)</a:t>
                      </a:r>
                    </a:p>
                  </a:txBody>
                  <a:tcPr/>
                </a:tc>
                <a:tc>
                  <a:txBody>
                    <a:bodyPr/>
                    <a:lstStyle/>
                    <a:p>
                      <a:r>
                        <a:rPr lang="en-US" dirty="0" err="1"/>
                        <a:t>WikiQA</a:t>
                      </a:r>
                      <a:endParaRPr lang="en-US" dirty="0"/>
                    </a:p>
                    <a:p>
                      <a:r>
                        <a:rPr lang="en-US" dirty="0"/>
                        <a:t>(MRR)</a:t>
                      </a:r>
                    </a:p>
                  </a:txBody>
                  <a:tcPr/>
                </a:tc>
                <a:extLst>
                  <a:ext uri="{0D108BD9-81ED-4DB2-BD59-A6C34878D82A}">
                    <a16:rowId xmlns:a16="http://schemas.microsoft.com/office/drawing/2014/main" val="2284330674"/>
                  </a:ext>
                </a:extLst>
              </a:tr>
              <a:tr h="329784">
                <a:tc>
                  <a:txBody>
                    <a:bodyPr/>
                    <a:lstStyle/>
                    <a:p>
                      <a:r>
                        <a:rPr lang="en-US" sz="1100" dirty="0"/>
                        <a:t>ARC Easy</a:t>
                      </a:r>
                    </a:p>
                  </a:txBody>
                  <a:tcPr/>
                </a:tc>
                <a:tc>
                  <a:txBody>
                    <a:bodyPr/>
                    <a:lstStyle/>
                    <a:p>
                      <a:pPr algn="ctr"/>
                      <a:r>
                        <a:rPr lang="en-US" sz="1100" dirty="0"/>
                        <a:t>38.8</a:t>
                      </a:r>
                    </a:p>
                  </a:txBody>
                  <a:tcPr/>
                </a:tc>
                <a:tc>
                  <a:txBody>
                    <a:bodyPr/>
                    <a:lstStyle/>
                    <a:p>
                      <a:pPr algn="ctr"/>
                      <a:r>
                        <a:rPr lang="en-US" sz="1100" dirty="0"/>
                        <a:t>24.1</a:t>
                      </a:r>
                    </a:p>
                  </a:txBody>
                  <a:tcPr/>
                </a:tc>
                <a:tc>
                  <a:txBody>
                    <a:bodyPr/>
                    <a:lstStyle/>
                    <a:p>
                      <a:pPr algn="ctr"/>
                      <a:r>
                        <a:rPr lang="en-US" sz="1100" dirty="0"/>
                        <a:t>53.9</a:t>
                      </a:r>
                    </a:p>
                  </a:txBody>
                  <a:tcPr/>
                </a:tc>
                <a:extLst>
                  <a:ext uri="{0D108BD9-81ED-4DB2-BD59-A6C34878D82A}">
                    <a16:rowId xmlns:a16="http://schemas.microsoft.com/office/drawing/2014/main" val="1437033830"/>
                  </a:ext>
                </a:extLst>
              </a:tr>
              <a:tr h="560632">
                <a:tc>
                  <a:txBody>
                    <a:bodyPr/>
                    <a:lstStyle/>
                    <a:p>
                      <a:r>
                        <a:rPr lang="en-US" sz="1100" dirty="0"/>
                        <a:t>ARC Challenge</a:t>
                      </a:r>
                    </a:p>
                  </a:txBody>
                  <a:tcPr/>
                </a:tc>
                <a:tc>
                  <a:txBody>
                    <a:bodyPr/>
                    <a:lstStyle/>
                    <a:p>
                      <a:pPr algn="ctr"/>
                      <a:r>
                        <a:rPr lang="en-US" sz="1100" dirty="0"/>
                        <a:t>36.2</a:t>
                      </a:r>
                    </a:p>
                  </a:txBody>
                  <a:tcPr/>
                </a:tc>
                <a:tc>
                  <a:txBody>
                    <a:bodyPr/>
                    <a:lstStyle/>
                    <a:p>
                      <a:pPr algn="ctr"/>
                      <a:r>
                        <a:rPr lang="en-US" sz="1100" dirty="0"/>
                        <a:t>26.4</a:t>
                      </a:r>
                    </a:p>
                  </a:txBody>
                  <a:tcPr/>
                </a:tc>
                <a:tc>
                  <a:txBody>
                    <a:bodyPr/>
                    <a:lstStyle/>
                    <a:p>
                      <a:pPr algn="ctr"/>
                      <a:r>
                        <a:rPr lang="en-US" sz="1100" dirty="0"/>
                        <a:t>41.5</a:t>
                      </a:r>
                    </a:p>
                  </a:txBody>
                  <a:tcPr/>
                </a:tc>
                <a:extLst>
                  <a:ext uri="{0D108BD9-81ED-4DB2-BD59-A6C34878D82A}">
                    <a16:rowId xmlns:a16="http://schemas.microsoft.com/office/drawing/2014/main" val="1450018352"/>
                  </a:ext>
                </a:extLst>
              </a:tr>
              <a:tr h="0">
                <a:tc>
                  <a:txBody>
                    <a:bodyPr/>
                    <a:lstStyle/>
                    <a:p>
                      <a:r>
                        <a:rPr lang="en-US" sz="1100" dirty="0" err="1"/>
                        <a:t>WikiQA</a:t>
                      </a:r>
                      <a:endParaRPr lang="en-US" sz="1100" dirty="0"/>
                    </a:p>
                  </a:txBody>
                  <a:tcPr/>
                </a:tc>
                <a:tc>
                  <a:txBody>
                    <a:bodyPr/>
                    <a:lstStyle/>
                    <a:p>
                      <a:pPr algn="ctr"/>
                      <a:r>
                        <a:rPr lang="en-US" sz="1100" dirty="0"/>
                        <a:t>38.4</a:t>
                      </a:r>
                    </a:p>
                  </a:txBody>
                  <a:tcPr/>
                </a:tc>
                <a:tc>
                  <a:txBody>
                    <a:bodyPr/>
                    <a:lstStyle/>
                    <a:p>
                      <a:pPr algn="ctr"/>
                      <a:r>
                        <a:rPr lang="en-US" sz="1100" dirty="0"/>
                        <a:t>25.4</a:t>
                      </a:r>
                    </a:p>
                  </a:txBody>
                  <a:tcPr/>
                </a:tc>
                <a:tc>
                  <a:txBody>
                    <a:bodyPr/>
                    <a:lstStyle/>
                    <a:p>
                      <a:pPr algn="ctr"/>
                      <a:r>
                        <a:rPr lang="en-US" sz="1800" b="1" dirty="0"/>
                        <a:t>71.2</a:t>
                      </a:r>
                    </a:p>
                  </a:txBody>
                  <a:tcPr/>
                </a:tc>
                <a:extLst>
                  <a:ext uri="{0D108BD9-81ED-4DB2-BD59-A6C34878D82A}">
                    <a16:rowId xmlns:a16="http://schemas.microsoft.com/office/drawing/2014/main" val="1223031173"/>
                  </a:ext>
                </a:extLst>
              </a:tr>
            </a:tbl>
          </a:graphicData>
        </a:graphic>
      </p:graphicFrame>
      <p:sp>
        <p:nvSpPr>
          <p:cNvPr id="3" name="TextBox 2">
            <a:extLst>
              <a:ext uri="{FF2B5EF4-FFF2-40B4-BE49-F238E27FC236}">
                <a16:creationId xmlns:a16="http://schemas.microsoft.com/office/drawing/2014/main" id="{2754D997-6DDF-204F-AC12-1B970A8D65E6}"/>
              </a:ext>
            </a:extLst>
          </p:cNvPr>
          <p:cNvSpPr txBox="1"/>
          <p:nvPr/>
        </p:nvSpPr>
        <p:spPr>
          <a:xfrm>
            <a:off x="269853" y="4212037"/>
            <a:ext cx="4161295" cy="523220"/>
          </a:xfrm>
          <a:prstGeom prst="rect">
            <a:avLst/>
          </a:prstGeom>
          <a:noFill/>
        </p:spPr>
        <p:txBody>
          <a:bodyPr wrap="square" rtlCol="0">
            <a:spAutoFit/>
          </a:bodyPr>
          <a:lstStyle/>
          <a:p>
            <a:r>
              <a:rPr lang="en-US" dirty="0"/>
              <a:t>Domain transfer of Bi-LSTM </a:t>
            </a:r>
            <a:r>
              <a:rPr lang="en-US" dirty="0" err="1"/>
              <a:t>Maxout</a:t>
            </a:r>
            <a:r>
              <a:rPr lang="en-US" dirty="0"/>
              <a:t> (</a:t>
            </a:r>
            <a:r>
              <a:rPr lang="en-US" dirty="0" err="1"/>
              <a:t>Mihaylov</a:t>
            </a:r>
            <a:r>
              <a:rPr lang="en-US" dirty="0"/>
              <a:t> et al., 2018)</a:t>
            </a:r>
          </a:p>
        </p:txBody>
      </p:sp>
      <p:sp>
        <p:nvSpPr>
          <p:cNvPr id="7" name="TextBox 6">
            <a:extLst>
              <a:ext uri="{FF2B5EF4-FFF2-40B4-BE49-F238E27FC236}">
                <a16:creationId xmlns:a16="http://schemas.microsoft.com/office/drawing/2014/main" id="{82750A6B-41F4-B74B-89D0-DB3821EDA014}"/>
              </a:ext>
            </a:extLst>
          </p:cNvPr>
          <p:cNvSpPr txBox="1"/>
          <p:nvPr/>
        </p:nvSpPr>
        <p:spPr>
          <a:xfrm>
            <a:off x="4646165" y="4244043"/>
            <a:ext cx="4161295" cy="307777"/>
          </a:xfrm>
          <a:prstGeom prst="rect">
            <a:avLst/>
          </a:prstGeom>
          <a:noFill/>
        </p:spPr>
        <p:txBody>
          <a:bodyPr wrap="square" rtlCol="0">
            <a:spAutoFit/>
          </a:bodyPr>
          <a:lstStyle/>
          <a:p>
            <a:r>
              <a:rPr lang="en-US" dirty="0"/>
              <a:t>Domain transfer of </a:t>
            </a:r>
            <a:r>
              <a:rPr lang="en-US" dirty="0" err="1"/>
              <a:t>BiMPM</a:t>
            </a:r>
            <a:r>
              <a:rPr lang="en-US" dirty="0"/>
              <a:t> (Wang et al., 2017)</a:t>
            </a:r>
          </a:p>
        </p:txBody>
      </p:sp>
      <p:sp>
        <p:nvSpPr>
          <p:cNvPr id="4" name="Rectangle 3">
            <a:extLst>
              <a:ext uri="{FF2B5EF4-FFF2-40B4-BE49-F238E27FC236}">
                <a16:creationId xmlns:a16="http://schemas.microsoft.com/office/drawing/2014/main" id="{BBC3437A-6A77-FF4D-B9D0-5F36AD2E8918}"/>
              </a:ext>
            </a:extLst>
          </p:cNvPr>
          <p:cNvSpPr/>
          <p:nvPr/>
        </p:nvSpPr>
        <p:spPr>
          <a:xfrm>
            <a:off x="2183390" y="2123268"/>
            <a:ext cx="1017010" cy="1327616"/>
          </a:xfrm>
          <a:prstGeom prst="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080D2B8C-9905-1D48-9CD4-3C84445215EC}"/>
              </a:ext>
            </a:extLst>
          </p:cNvPr>
          <p:cNvSpPr/>
          <p:nvPr/>
        </p:nvSpPr>
        <p:spPr>
          <a:xfrm>
            <a:off x="7559566" y="2123268"/>
            <a:ext cx="895367" cy="1363592"/>
          </a:xfrm>
          <a:prstGeom prst="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itle 9">
            <a:extLst>
              <a:ext uri="{FF2B5EF4-FFF2-40B4-BE49-F238E27FC236}">
                <a16:creationId xmlns:a16="http://schemas.microsoft.com/office/drawing/2014/main" id="{508E8AA3-1729-3640-A51B-F04DD21A4A6C}"/>
              </a:ext>
            </a:extLst>
          </p:cNvPr>
          <p:cNvSpPr>
            <a:spLocks noGrp="1"/>
          </p:cNvSpPr>
          <p:nvPr>
            <p:ph type="title"/>
          </p:nvPr>
        </p:nvSpPr>
        <p:spPr/>
        <p:txBody>
          <a:bodyPr/>
          <a:lstStyle/>
          <a:p>
            <a:r>
              <a:rPr lang="en-US" dirty="0"/>
              <a:t>Domain robustness</a:t>
            </a:r>
          </a:p>
        </p:txBody>
      </p:sp>
      <p:sp>
        <p:nvSpPr>
          <p:cNvPr id="6" name="Slide Number Placeholder 5">
            <a:extLst>
              <a:ext uri="{FF2B5EF4-FFF2-40B4-BE49-F238E27FC236}">
                <a16:creationId xmlns:a16="http://schemas.microsoft.com/office/drawing/2014/main" id="{B28FA404-A73D-2148-A72E-B9B8D6E224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graphicFrame>
        <p:nvGraphicFramePr>
          <p:cNvPr id="8" name="Table 7">
            <a:extLst>
              <a:ext uri="{FF2B5EF4-FFF2-40B4-BE49-F238E27FC236}">
                <a16:creationId xmlns:a16="http://schemas.microsoft.com/office/drawing/2014/main" id="{6C6A21C6-CCCE-DC4B-AC85-37B66EF8016D}"/>
              </a:ext>
            </a:extLst>
          </p:cNvPr>
          <p:cNvGraphicFramePr>
            <a:graphicFrameLocks noGrp="1"/>
          </p:cNvGraphicFramePr>
          <p:nvPr>
            <p:extLst/>
          </p:nvPr>
        </p:nvGraphicFramePr>
        <p:xfrm>
          <a:off x="4783049" y="3704897"/>
          <a:ext cx="3671884" cy="345194"/>
        </p:xfrm>
        <a:graphic>
          <a:graphicData uri="http://schemas.openxmlformats.org/drawingml/2006/table">
            <a:tbl>
              <a:tblPr firstRow="1" bandRow="1">
                <a:tableStyleId>{21A43470-21E1-45DD-B812-F0015F9025A7}</a:tableStyleId>
              </a:tblPr>
              <a:tblGrid>
                <a:gridCol w="695468">
                  <a:extLst>
                    <a:ext uri="{9D8B030D-6E8A-4147-A177-3AD203B41FA5}">
                      <a16:colId xmlns:a16="http://schemas.microsoft.com/office/drawing/2014/main" val="188449006"/>
                    </a:ext>
                  </a:extLst>
                </a:gridCol>
                <a:gridCol w="993228">
                  <a:extLst>
                    <a:ext uri="{9D8B030D-6E8A-4147-A177-3AD203B41FA5}">
                      <a16:colId xmlns:a16="http://schemas.microsoft.com/office/drawing/2014/main" val="1387082662"/>
                    </a:ext>
                  </a:extLst>
                </a:gridCol>
                <a:gridCol w="1065217">
                  <a:extLst>
                    <a:ext uri="{9D8B030D-6E8A-4147-A177-3AD203B41FA5}">
                      <a16:colId xmlns:a16="http://schemas.microsoft.com/office/drawing/2014/main" val="585761467"/>
                    </a:ext>
                  </a:extLst>
                </a:gridCol>
                <a:gridCol w="917971">
                  <a:extLst>
                    <a:ext uri="{9D8B030D-6E8A-4147-A177-3AD203B41FA5}">
                      <a16:colId xmlns:a16="http://schemas.microsoft.com/office/drawing/2014/main" val="638035648"/>
                    </a:ext>
                  </a:extLst>
                </a:gridCol>
              </a:tblGrid>
              <a:tr h="345194">
                <a:tc>
                  <a:txBody>
                    <a:bodyPr/>
                    <a:lstStyle/>
                    <a:p>
                      <a:r>
                        <a:rPr lang="en-US" dirty="0"/>
                        <a:t>AHE</a:t>
                      </a:r>
                    </a:p>
                  </a:txBody>
                  <a:tcPr/>
                </a:tc>
                <a:tc>
                  <a:txBody>
                    <a:bodyPr/>
                    <a:lstStyle/>
                    <a:p>
                      <a:pPr algn="ctr"/>
                      <a:r>
                        <a:rPr lang="en-US" sz="1100" dirty="0"/>
                        <a:t>64.6</a:t>
                      </a:r>
                    </a:p>
                  </a:txBody>
                  <a:tcPr/>
                </a:tc>
                <a:tc>
                  <a:txBody>
                    <a:bodyPr/>
                    <a:lstStyle/>
                    <a:p>
                      <a:pPr algn="ctr"/>
                      <a:r>
                        <a:rPr lang="en-US" sz="1100" dirty="0"/>
                        <a:t>33.9</a:t>
                      </a:r>
                    </a:p>
                  </a:txBody>
                  <a:tcPr/>
                </a:tc>
                <a:tc>
                  <a:txBody>
                    <a:bodyPr/>
                    <a:lstStyle/>
                    <a:p>
                      <a:pPr algn="ctr"/>
                      <a:r>
                        <a:rPr lang="en-US" sz="1100" dirty="0"/>
                        <a:t>68.5</a:t>
                      </a:r>
                    </a:p>
                  </a:txBody>
                  <a:tcPr/>
                </a:tc>
                <a:extLst>
                  <a:ext uri="{0D108BD9-81ED-4DB2-BD59-A6C34878D82A}">
                    <a16:rowId xmlns:a16="http://schemas.microsoft.com/office/drawing/2014/main" val="4269603307"/>
                  </a:ext>
                </a:extLst>
              </a:tr>
            </a:tbl>
          </a:graphicData>
        </a:graphic>
      </p:graphicFrame>
      <p:graphicFrame>
        <p:nvGraphicFramePr>
          <p:cNvPr id="11" name="Table 10">
            <a:extLst>
              <a:ext uri="{FF2B5EF4-FFF2-40B4-BE49-F238E27FC236}">
                <a16:creationId xmlns:a16="http://schemas.microsoft.com/office/drawing/2014/main" id="{1A6CD3CD-94D7-E446-8661-86D446F341B5}"/>
              </a:ext>
            </a:extLst>
          </p:cNvPr>
          <p:cNvGraphicFramePr>
            <a:graphicFrameLocks noGrp="1"/>
          </p:cNvGraphicFramePr>
          <p:nvPr>
            <p:extLst/>
          </p:nvPr>
        </p:nvGraphicFramePr>
        <p:xfrm>
          <a:off x="471292" y="3704897"/>
          <a:ext cx="3671884" cy="365760"/>
        </p:xfrm>
        <a:graphic>
          <a:graphicData uri="http://schemas.openxmlformats.org/drawingml/2006/table">
            <a:tbl>
              <a:tblPr firstRow="1" bandRow="1">
                <a:tableStyleId>{21A43470-21E1-45DD-B812-F0015F9025A7}</a:tableStyleId>
              </a:tblPr>
              <a:tblGrid>
                <a:gridCol w="695468">
                  <a:extLst>
                    <a:ext uri="{9D8B030D-6E8A-4147-A177-3AD203B41FA5}">
                      <a16:colId xmlns:a16="http://schemas.microsoft.com/office/drawing/2014/main" val="188449006"/>
                    </a:ext>
                  </a:extLst>
                </a:gridCol>
                <a:gridCol w="993228">
                  <a:extLst>
                    <a:ext uri="{9D8B030D-6E8A-4147-A177-3AD203B41FA5}">
                      <a16:colId xmlns:a16="http://schemas.microsoft.com/office/drawing/2014/main" val="1387082662"/>
                    </a:ext>
                  </a:extLst>
                </a:gridCol>
                <a:gridCol w="1065217">
                  <a:extLst>
                    <a:ext uri="{9D8B030D-6E8A-4147-A177-3AD203B41FA5}">
                      <a16:colId xmlns:a16="http://schemas.microsoft.com/office/drawing/2014/main" val="585761467"/>
                    </a:ext>
                  </a:extLst>
                </a:gridCol>
                <a:gridCol w="917971">
                  <a:extLst>
                    <a:ext uri="{9D8B030D-6E8A-4147-A177-3AD203B41FA5}">
                      <a16:colId xmlns:a16="http://schemas.microsoft.com/office/drawing/2014/main" val="638035648"/>
                    </a:ext>
                  </a:extLst>
                </a:gridCol>
              </a:tblGrid>
              <a:tr h="306924">
                <a:tc>
                  <a:txBody>
                    <a:bodyPr/>
                    <a:lstStyle/>
                    <a:p>
                      <a:r>
                        <a:rPr lang="en-US" dirty="0"/>
                        <a:t>AHE</a:t>
                      </a:r>
                    </a:p>
                  </a:txBody>
                  <a:tcPr/>
                </a:tc>
                <a:tc>
                  <a:txBody>
                    <a:bodyPr/>
                    <a:lstStyle/>
                    <a:p>
                      <a:pPr algn="ctr"/>
                      <a:r>
                        <a:rPr lang="en-US" sz="1100" dirty="0"/>
                        <a:t>64.6</a:t>
                      </a:r>
                    </a:p>
                  </a:txBody>
                  <a:tcPr/>
                </a:tc>
                <a:tc>
                  <a:txBody>
                    <a:bodyPr/>
                    <a:lstStyle/>
                    <a:p>
                      <a:pPr algn="ctr"/>
                      <a:r>
                        <a:rPr lang="en-US" sz="1800" b="1" dirty="0"/>
                        <a:t>33.9</a:t>
                      </a:r>
                    </a:p>
                  </a:txBody>
                  <a:tcPr/>
                </a:tc>
                <a:tc>
                  <a:txBody>
                    <a:bodyPr/>
                    <a:lstStyle/>
                    <a:p>
                      <a:pPr algn="ctr"/>
                      <a:r>
                        <a:rPr lang="en-US" sz="1100" dirty="0"/>
                        <a:t>68.5</a:t>
                      </a:r>
                    </a:p>
                  </a:txBody>
                  <a:tcPr/>
                </a:tc>
                <a:extLst>
                  <a:ext uri="{0D108BD9-81ED-4DB2-BD59-A6C34878D82A}">
                    <a16:rowId xmlns:a16="http://schemas.microsoft.com/office/drawing/2014/main" val="4269603307"/>
                  </a:ext>
                </a:extLst>
              </a:tr>
            </a:tbl>
          </a:graphicData>
        </a:graphic>
      </p:graphicFrame>
    </p:spTree>
    <p:extLst>
      <p:ext uri="{BB962C8B-B14F-4D97-AF65-F5344CB8AC3E}">
        <p14:creationId xmlns:p14="http://schemas.microsoft.com/office/powerpoint/2010/main" val="2196404171"/>
      </p:ext>
    </p:extLst>
  </p:cSld>
  <p:clrMapOvr>
    <a:masterClrMapping/>
  </p:clrMapOvr>
  <mc:AlternateContent xmlns:mc="http://schemas.openxmlformats.org/markup-compatibility/2006" xmlns:p14="http://schemas.microsoft.com/office/powerpoint/2010/main">
    <mc:Choice Requires="p14">
      <p:transition spd="slow" p14:dur="2000" advTm="51652"/>
    </mc:Choice>
    <mc:Fallback xmlns="">
      <p:transition spd="slow" advTm="5165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C61D67-3285-B343-A929-1EE9B409EFAA}"/>
              </a:ext>
            </a:extLst>
          </p:cNvPr>
          <p:cNvGraphicFramePr>
            <a:graphicFrameLocks noGrp="1"/>
          </p:cNvGraphicFramePr>
          <p:nvPr>
            <p:extLst/>
          </p:nvPr>
        </p:nvGraphicFramePr>
        <p:xfrm>
          <a:off x="437750" y="1350864"/>
          <a:ext cx="3738968" cy="2100020"/>
        </p:xfrm>
        <a:graphic>
          <a:graphicData uri="http://schemas.openxmlformats.org/drawingml/2006/table">
            <a:tbl>
              <a:tblPr firstRow="1" bandRow="1">
                <a:tableStyleId>{21A43470-21E1-45DD-B812-F0015F9025A7}</a:tableStyleId>
              </a:tblPr>
              <a:tblGrid>
                <a:gridCol w="709125">
                  <a:extLst>
                    <a:ext uri="{9D8B030D-6E8A-4147-A177-3AD203B41FA5}">
                      <a16:colId xmlns:a16="http://schemas.microsoft.com/office/drawing/2014/main" val="2052316241"/>
                    </a:ext>
                  </a:extLst>
                </a:gridCol>
                <a:gridCol w="1022888">
                  <a:extLst>
                    <a:ext uri="{9D8B030D-6E8A-4147-A177-3AD203B41FA5}">
                      <a16:colId xmlns:a16="http://schemas.microsoft.com/office/drawing/2014/main" val="1920065173"/>
                    </a:ext>
                  </a:extLst>
                </a:gridCol>
                <a:gridCol w="1046135">
                  <a:extLst>
                    <a:ext uri="{9D8B030D-6E8A-4147-A177-3AD203B41FA5}">
                      <a16:colId xmlns:a16="http://schemas.microsoft.com/office/drawing/2014/main" val="3154842230"/>
                    </a:ext>
                  </a:extLst>
                </a:gridCol>
                <a:gridCol w="960820">
                  <a:extLst>
                    <a:ext uri="{9D8B030D-6E8A-4147-A177-3AD203B41FA5}">
                      <a16:colId xmlns:a16="http://schemas.microsoft.com/office/drawing/2014/main" val="1368232642"/>
                    </a:ext>
                  </a:extLst>
                </a:gridCol>
              </a:tblGrid>
              <a:tr h="774915">
                <a:tc>
                  <a:txBody>
                    <a:bodyPr/>
                    <a:lstStyle/>
                    <a:p>
                      <a:r>
                        <a:rPr lang="en-US" dirty="0"/>
                        <a:t>Train\Test</a:t>
                      </a:r>
                    </a:p>
                  </a:txBody>
                  <a:tcPr/>
                </a:tc>
                <a:tc>
                  <a:txBody>
                    <a:bodyPr/>
                    <a:lstStyle/>
                    <a:p>
                      <a:r>
                        <a:rPr lang="en-US" dirty="0"/>
                        <a:t>ARC Easy (P@1)</a:t>
                      </a:r>
                    </a:p>
                  </a:txBody>
                  <a:tcPr/>
                </a:tc>
                <a:tc>
                  <a:txBody>
                    <a:bodyPr/>
                    <a:lstStyle/>
                    <a:p>
                      <a:r>
                        <a:rPr lang="en-US" dirty="0"/>
                        <a:t>ARC Challenge </a:t>
                      </a:r>
                    </a:p>
                    <a:p>
                      <a:r>
                        <a:rPr lang="en-US" dirty="0"/>
                        <a:t>(P@1)</a:t>
                      </a:r>
                    </a:p>
                  </a:txBody>
                  <a:tcPr/>
                </a:tc>
                <a:tc>
                  <a:txBody>
                    <a:bodyPr/>
                    <a:lstStyle/>
                    <a:p>
                      <a:r>
                        <a:rPr lang="en-US" dirty="0" err="1"/>
                        <a:t>WikiQA</a:t>
                      </a:r>
                      <a:endParaRPr lang="en-US" dirty="0"/>
                    </a:p>
                    <a:p>
                      <a:r>
                        <a:rPr lang="en-US" dirty="0"/>
                        <a:t>(MRR)</a:t>
                      </a:r>
                    </a:p>
                  </a:txBody>
                  <a:tcPr/>
                </a:tc>
                <a:extLst>
                  <a:ext uri="{0D108BD9-81ED-4DB2-BD59-A6C34878D82A}">
                    <a16:rowId xmlns:a16="http://schemas.microsoft.com/office/drawing/2014/main" val="2284330674"/>
                  </a:ext>
                </a:extLst>
              </a:tr>
              <a:tr h="389875">
                <a:tc>
                  <a:txBody>
                    <a:bodyPr/>
                    <a:lstStyle/>
                    <a:p>
                      <a:r>
                        <a:rPr lang="en-US" sz="1100" dirty="0"/>
                        <a:t>ARC Easy</a:t>
                      </a:r>
                    </a:p>
                  </a:txBody>
                  <a:tcPr/>
                </a:tc>
                <a:tc>
                  <a:txBody>
                    <a:bodyPr/>
                    <a:lstStyle/>
                    <a:p>
                      <a:pPr algn="ctr"/>
                      <a:r>
                        <a:rPr lang="en-US" sz="1100" dirty="0"/>
                        <a:t>34.3 </a:t>
                      </a:r>
                    </a:p>
                  </a:txBody>
                  <a:tcPr/>
                </a:tc>
                <a:tc>
                  <a:txBody>
                    <a:bodyPr/>
                    <a:lstStyle/>
                    <a:p>
                      <a:pPr algn="ctr"/>
                      <a:r>
                        <a:rPr lang="en-US" sz="1100" dirty="0"/>
                        <a:t>23.1</a:t>
                      </a:r>
                    </a:p>
                  </a:txBody>
                  <a:tcPr/>
                </a:tc>
                <a:tc>
                  <a:txBody>
                    <a:bodyPr/>
                    <a:lstStyle/>
                    <a:p>
                      <a:pPr algn="ctr"/>
                      <a:r>
                        <a:rPr lang="en-US" sz="1100" dirty="0"/>
                        <a:t>38.7</a:t>
                      </a:r>
                    </a:p>
                  </a:txBody>
                  <a:tcPr/>
                </a:tc>
                <a:extLst>
                  <a:ext uri="{0D108BD9-81ED-4DB2-BD59-A6C34878D82A}">
                    <a16:rowId xmlns:a16="http://schemas.microsoft.com/office/drawing/2014/main" val="1437033830"/>
                  </a:ext>
                </a:extLst>
              </a:tr>
              <a:tr h="494653">
                <a:tc>
                  <a:txBody>
                    <a:bodyPr/>
                    <a:lstStyle/>
                    <a:p>
                      <a:r>
                        <a:rPr lang="en-US" sz="1100" dirty="0"/>
                        <a:t>ARC Challenge</a:t>
                      </a:r>
                    </a:p>
                  </a:txBody>
                  <a:tcPr/>
                </a:tc>
                <a:tc>
                  <a:txBody>
                    <a:bodyPr/>
                    <a:lstStyle/>
                    <a:p>
                      <a:pPr algn="ctr"/>
                      <a:r>
                        <a:rPr lang="en-US" sz="1100" dirty="0"/>
                        <a:t>27.0</a:t>
                      </a:r>
                    </a:p>
                  </a:txBody>
                  <a:tcPr/>
                </a:tc>
                <a:tc>
                  <a:txBody>
                    <a:bodyPr/>
                    <a:lstStyle/>
                    <a:p>
                      <a:pPr algn="ctr"/>
                      <a:r>
                        <a:rPr lang="en-US" sz="1800" b="1" dirty="0"/>
                        <a:t>33.9</a:t>
                      </a:r>
                    </a:p>
                  </a:txBody>
                  <a:tcPr/>
                </a:tc>
                <a:tc>
                  <a:txBody>
                    <a:bodyPr/>
                    <a:lstStyle/>
                    <a:p>
                      <a:pPr algn="ctr"/>
                      <a:r>
                        <a:rPr lang="en-US" sz="1100" dirty="0"/>
                        <a:t>39.1</a:t>
                      </a:r>
                    </a:p>
                  </a:txBody>
                  <a:tcPr/>
                </a:tc>
                <a:extLst>
                  <a:ext uri="{0D108BD9-81ED-4DB2-BD59-A6C34878D82A}">
                    <a16:rowId xmlns:a16="http://schemas.microsoft.com/office/drawing/2014/main" val="1450018352"/>
                  </a:ext>
                </a:extLst>
              </a:tr>
              <a:tr h="304025">
                <a:tc>
                  <a:txBody>
                    <a:bodyPr/>
                    <a:lstStyle/>
                    <a:p>
                      <a:r>
                        <a:rPr lang="en-US" sz="1100" dirty="0" err="1"/>
                        <a:t>WikiQA</a:t>
                      </a:r>
                      <a:endParaRPr lang="en-US" sz="1100" dirty="0"/>
                    </a:p>
                  </a:txBody>
                  <a:tcPr/>
                </a:tc>
                <a:tc>
                  <a:txBody>
                    <a:bodyPr/>
                    <a:lstStyle/>
                    <a:p>
                      <a:pPr algn="ctr"/>
                      <a:r>
                        <a:rPr lang="en-US" sz="1100" dirty="0"/>
                        <a:t>25.8</a:t>
                      </a:r>
                    </a:p>
                  </a:txBody>
                  <a:tcPr/>
                </a:tc>
                <a:tc>
                  <a:txBody>
                    <a:bodyPr/>
                    <a:lstStyle/>
                    <a:p>
                      <a:pPr algn="ctr"/>
                      <a:r>
                        <a:rPr lang="en-US" sz="1100" dirty="0"/>
                        <a:t>24.3</a:t>
                      </a:r>
                    </a:p>
                  </a:txBody>
                  <a:tcPr/>
                </a:tc>
                <a:tc>
                  <a:txBody>
                    <a:bodyPr/>
                    <a:lstStyle/>
                    <a:p>
                      <a:pPr algn="ctr"/>
                      <a:r>
                        <a:rPr lang="en-US" sz="1100" dirty="0"/>
                        <a:t>67.4</a:t>
                      </a:r>
                    </a:p>
                  </a:txBody>
                  <a:tcPr/>
                </a:tc>
                <a:extLst>
                  <a:ext uri="{0D108BD9-81ED-4DB2-BD59-A6C34878D82A}">
                    <a16:rowId xmlns:a16="http://schemas.microsoft.com/office/drawing/2014/main" val="1223031173"/>
                  </a:ext>
                </a:extLst>
              </a:tr>
            </a:tbl>
          </a:graphicData>
        </a:graphic>
      </p:graphicFrame>
      <p:graphicFrame>
        <p:nvGraphicFramePr>
          <p:cNvPr id="5" name="Table 4">
            <a:extLst>
              <a:ext uri="{FF2B5EF4-FFF2-40B4-BE49-F238E27FC236}">
                <a16:creationId xmlns:a16="http://schemas.microsoft.com/office/drawing/2014/main" id="{3720CCAD-DA38-AF43-92BA-805FFC167C6F}"/>
              </a:ext>
            </a:extLst>
          </p:cNvPr>
          <p:cNvGraphicFramePr>
            <a:graphicFrameLocks noGrp="1"/>
          </p:cNvGraphicFramePr>
          <p:nvPr>
            <p:extLst/>
          </p:nvPr>
        </p:nvGraphicFramePr>
        <p:xfrm>
          <a:off x="4783049" y="1348654"/>
          <a:ext cx="3671884" cy="2138206"/>
        </p:xfrm>
        <a:graphic>
          <a:graphicData uri="http://schemas.openxmlformats.org/drawingml/2006/table">
            <a:tbl>
              <a:tblPr firstRow="1" bandRow="1">
                <a:tableStyleId>{21A43470-21E1-45DD-B812-F0015F9025A7}</a:tableStyleId>
              </a:tblPr>
              <a:tblGrid>
                <a:gridCol w="688460">
                  <a:extLst>
                    <a:ext uri="{9D8B030D-6E8A-4147-A177-3AD203B41FA5}">
                      <a16:colId xmlns:a16="http://schemas.microsoft.com/office/drawing/2014/main" val="2052316241"/>
                    </a:ext>
                  </a:extLst>
                </a:gridCol>
                <a:gridCol w="1007390">
                  <a:extLst>
                    <a:ext uri="{9D8B030D-6E8A-4147-A177-3AD203B41FA5}">
                      <a16:colId xmlns:a16="http://schemas.microsoft.com/office/drawing/2014/main" val="1920065173"/>
                    </a:ext>
                  </a:extLst>
                </a:gridCol>
                <a:gridCol w="1069383">
                  <a:extLst>
                    <a:ext uri="{9D8B030D-6E8A-4147-A177-3AD203B41FA5}">
                      <a16:colId xmlns:a16="http://schemas.microsoft.com/office/drawing/2014/main" val="3154842230"/>
                    </a:ext>
                  </a:extLst>
                </a:gridCol>
                <a:gridCol w="906651">
                  <a:extLst>
                    <a:ext uri="{9D8B030D-6E8A-4147-A177-3AD203B41FA5}">
                      <a16:colId xmlns:a16="http://schemas.microsoft.com/office/drawing/2014/main" val="1368232642"/>
                    </a:ext>
                  </a:extLst>
                </a:gridCol>
              </a:tblGrid>
              <a:tr h="751366">
                <a:tc>
                  <a:txBody>
                    <a:bodyPr/>
                    <a:lstStyle/>
                    <a:p>
                      <a:r>
                        <a:rPr lang="en-US" dirty="0"/>
                        <a:t>Train\Test</a:t>
                      </a:r>
                    </a:p>
                  </a:txBody>
                  <a:tcPr/>
                </a:tc>
                <a:tc>
                  <a:txBody>
                    <a:bodyPr/>
                    <a:lstStyle/>
                    <a:p>
                      <a:r>
                        <a:rPr lang="en-US" dirty="0"/>
                        <a:t>ARC Easy (P@1)</a:t>
                      </a:r>
                    </a:p>
                  </a:txBody>
                  <a:tcPr/>
                </a:tc>
                <a:tc>
                  <a:txBody>
                    <a:bodyPr/>
                    <a:lstStyle/>
                    <a:p>
                      <a:r>
                        <a:rPr lang="en-US" dirty="0"/>
                        <a:t>ARC Challenge </a:t>
                      </a:r>
                    </a:p>
                    <a:p>
                      <a:r>
                        <a:rPr lang="en-US" dirty="0"/>
                        <a:t>(P@1)</a:t>
                      </a:r>
                    </a:p>
                  </a:txBody>
                  <a:tcPr/>
                </a:tc>
                <a:tc>
                  <a:txBody>
                    <a:bodyPr/>
                    <a:lstStyle/>
                    <a:p>
                      <a:r>
                        <a:rPr lang="en-US" dirty="0" err="1"/>
                        <a:t>WikiQA</a:t>
                      </a:r>
                      <a:endParaRPr lang="en-US" dirty="0"/>
                    </a:p>
                    <a:p>
                      <a:r>
                        <a:rPr lang="en-US" dirty="0"/>
                        <a:t>(MRR)</a:t>
                      </a:r>
                    </a:p>
                  </a:txBody>
                  <a:tcPr/>
                </a:tc>
                <a:extLst>
                  <a:ext uri="{0D108BD9-81ED-4DB2-BD59-A6C34878D82A}">
                    <a16:rowId xmlns:a16="http://schemas.microsoft.com/office/drawing/2014/main" val="2284330674"/>
                  </a:ext>
                </a:extLst>
              </a:tr>
              <a:tr h="329784">
                <a:tc>
                  <a:txBody>
                    <a:bodyPr/>
                    <a:lstStyle/>
                    <a:p>
                      <a:r>
                        <a:rPr lang="en-US" sz="1100" dirty="0"/>
                        <a:t>ARC Easy</a:t>
                      </a:r>
                    </a:p>
                  </a:txBody>
                  <a:tcPr/>
                </a:tc>
                <a:tc>
                  <a:txBody>
                    <a:bodyPr/>
                    <a:lstStyle/>
                    <a:p>
                      <a:pPr algn="ctr"/>
                      <a:r>
                        <a:rPr lang="en-US" sz="1100" dirty="0"/>
                        <a:t>38.8</a:t>
                      </a:r>
                    </a:p>
                  </a:txBody>
                  <a:tcPr/>
                </a:tc>
                <a:tc>
                  <a:txBody>
                    <a:bodyPr/>
                    <a:lstStyle/>
                    <a:p>
                      <a:pPr algn="ctr"/>
                      <a:r>
                        <a:rPr lang="en-US" sz="1100" dirty="0"/>
                        <a:t>24.1</a:t>
                      </a:r>
                    </a:p>
                  </a:txBody>
                  <a:tcPr/>
                </a:tc>
                <a:tc>
                  <a:txBody>
                    <a:bodyPr/>
                    <a:lstStyle/>
                    <a:p>
                      <a:pPr algn="ctr"/>
                      <a:r>
                        <a:rPr lang="en-US" sz="1100" dirty="0"/>
                        <a:t>53.9</a:t>
                      </a:r>
                    </a:p>
                  </a:txBody>
                  <a:tcPr/>
                </a:tc>
                <a:extLst>
                  <a:ext uri="{0D108BD9-81ED-4DB2-BD59-A6C34878D82A}">
                    <a16:rowId xmlns:a16="http://schemas.microsoft.com/office/drawing/2014/main" val="1437033830"/>
                  </a:ext>
                </a:extLst>
              </a:tr>
              <a:tr h="560632">
                <a:tc>
                  <a:txBody>
                    <a:bodyPr/>
                    <a:lstStyle/>
                    <a:p>
                      <a:r>
                        <a:rPr lang="en-US" sz="1100" dirty="0"/>
                        <a:t>ARC Challenge</a:t>
                      </a:r>
                    </a:p>
                  </a:txBody>
                  <a:tcPr/>
                </a:tc>
                <a:tc>
                  <a:txBody>
                    <a:bodyPr/>
                    <a:lstStyle/>
                    <a:p>
                      <a:pPr algn="ctr"/>
                      <a:r>
                        <a:rPr lang="en-US" sz="1100" dirty="0"/>
                        <a:t>36.2</a:t>
                      </a:r>
                    </a:p>
                  </a:txBody>
                  <a:tcPr/>
                </a:tc>
                <a:tc>
                  <a:txBody>
                    <a:bodyPr/>
                    <a:lstStyle/>
                    <a:p>
                      <a:pPr algn="ctr"/>
                      <a:r>
                        <a:rPr lang="en-US" sz="1100" dirty="0"/>
                        <a:t>26.4</a:t>
                      </a:r>
                    </a:p>
                  </a:txBody>
                  <a:tcPr/>
                </a:tc>
                <a:tc>
                  <a:txBody>
                    <a:bodyPr/>
                    <a:lstStyle/>
                    <a:p>
                      <a:pPr algn="ctr"/>
                      <a:r>
                        <a:rPr lang="en-US" sz="1100" dirty="0"/>
                        <a:t>41.5</a:t>
                      </a:r>
                    </a:p>
                  </a:txBody>
                  <a:tcPr/>
                </a:tc>
                <a:extLst>
                  <a:ext uri="{0D108BD9-81ED-4DB2-BD59-A6C34878D82A}">
                    <a16:rowId xmlns:a16="http://schemas.microsoft.com/office/drawing/2014/main" val="1450018352"/>
                  </a:ext>
                </a:extLst>
              </a:tr>
              <a:tr h="0">
                <a:tc>
                  <a:txBody>
                    <a:bodyPr/>
                    <a:lstStyle/>
                    <a:p>
                      <a:r>
                        <a:rPr lang="en-US" sz="1100" dirty="0" err="1"/>
                        <a:t>WikiQA</a:t>
                      </a:r>
                      <a:endParaRPr lang="en-US" sz="1100" dirty="0"/>
                    </a:p>
                  </a:txBody>
                  <a:tcPr/>
                </a:tc>
                <a:tc>
                  <a:txBody>
                    <a:bodyPr/>
                    <a:lstStyle/>
                    <a:p>
                      <a:pPr algn="ctr"/>
                      <a:r>
                        <a:rPr lang="en-US" sz="1100" dirty="0"/>
                        <a:t>38.4</a:t>
                      </a:r>
                    </a:p>
                  </a:txBody>
                  <a:tcPr/>
                </a:tc>
                <a:tc>
                  <a:txBody>
                    <a:bodyPr/>
                    <a:lstStyle/>
                    <a:p>
                      <a:pPr algn="ctr"/>
                      <a:r>
                        <a:rPr lang="en-US" sz="1100" dirty="0"/>
                        <a:t>25.4</a:t>
                      </a:r>
                    </a:p>
                  </a:txBody>
                  <a:tcPr/>
                </a:tc>
                <a:tc>
                  <a:txBody>
                    <a:bodyPr/>
                    <a:lstStyle/>
                    <a:p>
                      <a:pPr algn="ctr"/>
                      <a:r>
                        <a:rPr lang="en-US" sz="1800" b="1" dirty="0"/>
                        <a:t>71.2</a:t>
                      </a:r>
                    </a:p>
                  </a:txBody>
                  <a:tcPr/>
                </a:tc>
                <a:extLst>
                  <a:ext uri="{0D108BD9-81ED-4DB2-BD59-A6C34878D82A}">
                    <a16:rowId xmlns:a16="http://schemas.microsoft.com/office/drawing/2014/main" val="1223031173"/>
                  </a:ext>
                </a:extLst>
              </a:tr>
            </a:tbl>
          </a:graphicData>
        </a:graphic>
      </p:graphicFrame>
      <p:sp>
        <p:nvSpPr>
          <p:cNvPr id="4" name="Rectangle 3">
            <a:extLst>
              <a:ext uri="{FF2B5EF4-FFF2-40B4-BE49-F238E27FC236}">
                <a16:creationId xmlns:a16="http://schemas.microsoft.com/office/drawing/2014/main" id="{BBC3437A-6A77-FF4D-B9D0-5F36AD2E8918}"/>
              </a:ext>
            </a:extLst>
          </p:cNvPr>
          <p:cNvSpPr/>
          <p:nvPr/>
        </p:nvSpPr>
        <p:spPr>
          <a:xfrm>
            <a:off x="2173084" y="3720424"/>
            <a:ext cx="1017010" cy="334705"/>
          </a:xfrm>
          <a:prstGeom prst="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itle 9">
            <a:extLst>
              <a:ext uri="{FF2B5EF4-FFF2-40B4-BE49-F238E27FC236}">
                <a16:creationId xmlns:a16="http://schemas.microsoft.com/office/drawing/2014/main" id="{508E8AA3-1729-3640-A51B-F04DD21A4A6C}"/>
              </a:ext>
            </a:extLst>
          </p:cNvPr>
          <p:cNvSpPr>
            <a:spLocks noGrp="1"/>
          </p:cNvSpPr>
          <p:nvPr>
            <p:ph type="title"/>
          </p:nvPr>
        </p:nvSpPr>
        <p:spPr/>
        <p:txBody>
          <a:bodyPr/>
          <a:lstStyle/>
          <a:p>
            <a:r>
              <a:rPr lang="en-US" dirty="0"/>
              <a:t>Domain robustness</a:t>
            </a:r>
          </a:p>
        </p:txBody>
      </p:sp>
      <p:sp>
        <p:nvSpPr>
          <p:cNvPr id="6" name="Slide Number Placeholder 5">
            <a:extLst>
              <a:ext uri="{FF2B5EF4-FFF2-40B4-BE49-F238E27FC236}">
                <a16:creationId xmlns:a16="http://schemas.microsoft.com/office/drawing/2014/main" id="{B28FA404-A73D-2148-A72E-B9B8D6E224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12" name="TextBox 11">
            <a:extLst>
              <a:ext uri="{FF2B5EF4-FFF2-40B4-BE49-F238E27FC236}">
                <a16:creationId xmlns:a16="http://schemas.microsoft.com/office/drawing/2014/main" id="{4711D90E-5F32-4B48-A7F4-7C4D48BEDDC1}"/>
              </a:ext>
            </a:extLst>
          </p:cNvPr>
          <p:cNvSpPr txBox="1"/>
          <p:nvPr/>
        </p:nvSpPr>
        <p:spPr>
          <a:xfrm>
            <a:off x="226586" y="4136321"/>
            <a:ext cx="4161295" cy="523220"/>
          </a:xfrm>
          <a:prstGeom prst="rect">
            <a:avLst/>
          </a:prstGeom>
          <a:noFill/>
        </p:spPr>
        <p:txBody>
          <a:bodyPr wrap="square" rtlCol="0">
            <a:spAutoFit/>
          </a:bodyPr>
          <a:lstStyle/>
          <a:p>
            <a:r>
              <a:rPr lang="en-US" dirty="0"/>
              <a:t>Domain transfer of Bi-LSTM </a:t>
            </a:r>
            <a:r>
              <a:rPr lang="en-US" dirty="0" err="1"/>
              <a:t>Maxout</a:t>
            </a:r>
            <a:r>
              <a:rPr lang="en-US" dirty="0"/>
              <a:t> (</a:t>
            </a:r>
            <a:r>
              <a:rPr lang="en-US" dirty="0" err="1"/>
              <a:t>Mihaylov</a:t>
            </a:r>
            <a:r>
              <a:rPr lang="en-US" dirty="0"/>
              <a:t> et al., 2018)</a:t>
            </a:r>
          </a:p>
        </p:txBody>
      </p:sp>
      <p:sp>
        <p:nvSpPr>
          <p:cNvPr id="13" name="TextBox 12">
            <a:extLst>
              <a:ext uri="{FF2B5EF4-FFF2-40B4-BE49-F238E27FC236}">
                <a16:creationId xmlns:a16="http://schemas.microsoft.com/office/drawing/2014/main" id="{82CF7F48-7F1E-F441-8B68-CF38BC5C9D93}"/>
              </a:ext>
            </a:extLst>
          </p:cNvPr>
          <p:cNvSpPr txBox="1"/>
          <p:nvPr/>
        </p:nvSpPr>
        <p:spPr>
          <a:xfrm>
            <a:off x="4646165" y="4244043"/>
            <a:ext cx="4161295" cy="307777"/>
          </a:xfrm>
          <a:prstGeom prst="rect">
            <a:avLst/>
          </a:prstGeom>
          <a:noFill/>
        </p:spPr>
        <p:txBody>
          <a:bodyPr wrap="square" rtlCol="0">
            <a:spAutoFit/>
          </a:bodyPr>
          <a:lstStyle/>
          <a:p>
            <a:r>
              <a:rPr lang="en-US" dirty="0"/>
              <a:t>Domain transfer of </a:t>
            </a:r>
            <a:r>
              <a:rPr lang="en-US" dirty="0" err="1"/>
              <a:t>BiMPM</a:t>
            </a:r>
            <a:r>
              <a:rPr lang="en-US" dirty="0"/>
              <a:t> (Wang et al., 2017)</a:t>
            </a:r>
          </a:p>
        </p:txBody>
      </p:sp>
      <p:graphicFrame>
        <p:nvGraphicFramePr>
          <p:cNvPr id="15" name="Table 14">
            <a:extLst>
              <a:ext uri="{FF2B5EF4-FFF2-40B4-BE49-F238E27FC236}">
                <a16:creationId xmlns:a16="http://schemas.microsoft.com/office/drawing/2014/main" id="{761D0F03-8722-6742-B69E-601698993CC9}"/>
              </a:ext>
            </a:extLst>
          </p:cNvPr>
          <p:cNvGraphicFramePr>
            <a:graphicFrameLocks noGrp="1"/>
          </p:cNvGraphicFramePr>
          <p:nvPr>
            <p:extLst/>
          </p:nvPr>
        </p:nvGraphicFramePr>
        <p:xfrm>
          <a:off x="471292" y="3704897"/>
          <a:ext cx="3671884" cy="365760"/>
        </p:xfrm>
        <a:graphic>
          <a:graphicData uri="http://schemas.openxmlformats.org/drawingml/2006/table">
            <a:tbl>
              <a:tblPr firstRow="1" bandRow="1">
                <a:tableStyleId>{21A43470-21E1-45DD-B812-F0015F9025A7}</a:tableStyleId>
              </a:tblPr>
              <a:tblGrid>
                <a:gridCol w="695468">
                  <a:extLst>
                    <a:ext uri="{9D8B030D-6E8A-4147-A177-3AD203B41FA5}">
                      <a16:colId xmlns:a16="http://schemas.microsoft.com/office/drawing/2014/main" val="188449006"/>
                    </a:ext>
                  </a:extLst>
                </a:gridCol>
                <a:gridCol w="993228">
                  <a:extLst>
                    <a:ext uri="{9D8B030D-6E8A-4147-A177-3AD203B41FA5}">
                      <a16:colId xmlns:a16="http://schemas.microsoft.com/office/drawing/2014/main" val="1387082662"/>
                    </a:ext>
                  </a:extLst>
                </a:gridCol>
                <a:gridCol w="1065217">
                  <a:extLst>
                    <a:ext uri="{9D8B030D-6E8A-4147-A177-3AD203B41FA5}">
                      <a16:colId xmlns:a16="http://schemas.microsoft.com/office/drawing/2014/main" val="585761467"/>
                    </a:ext>
                  </a:extLst>
                </a:gridCol>
                <a:gridCol w="917971">
                  <a:extLst>
                    <a:ext uri="{9D8B030D-6E8A-4147-A177-3AD203B41FA5}">
                      <a16:colId xmlns:a16="http://schemas.microsoft.com/office/drawing/2014/main" val="638035648"/>
                    </a:ext>
                  </a:extLst>
                </a:gridCol>
              </a:tblGrid>
              <a:tr h="306924">
                <a:tc>
                  <a:txBody>
                    <a:bodyPr/>
                    <a:lstStyle/>
                    <a:p>
                      <a:r>
                        <a:rPr lang="en-US" dirty="0"/>
                        <a:t>AHE</a:t>
                      </a:r>
                    </a:p>
                  </a:txBody>
                  <a:tcPr/>
                </a:tc>
                <a:tc>
                  <a:txBody>
                    <a:bodyPr/>
                    <a:lstStyle/>
                    <a:p>
                      <a:pPr algn="ctr"/>
                      <a:r>
                        <a:rPr lang="en-US" sz="1100" dirty="0"/>
                        <a:t>64.6</a:t>
                      </a:r>
                    </a:p>
                  </a:txBody>
                  <a:tcPr/>
                </a:tc>
                <a:tc>
                  <a:txBody>
                    <a:bodyPr/>
                    <a:lstStyle/>
                    <a:p>
                      <a:pPr algn="ctr"/>
                      <a:r>
                        <a:rPr lang="en-US" sz="1800" b="1" dirty="0"/>
                        <a:t>33.9</a:t>
                      </a:r>
                    </a:p>
                  </a:txBody>
                  <a:tcPr/>
                </a:tc>
                <a:tc>
                  <a:txBody>
                    <a:bodyPr/>
                    <a:lstStyle/>
                    <a:p>
                      <a:pPr algn="ctr"/>
                      <a:r>
                        <a:rPr lang="en-US" sz="1100" dirty="0"/>
                        <a:t>68.5</a:t>
                      </a:r>
                    </a:p>
                  </a:txBody>
                  <a:tcPr/>
                </a:tc>
                <a:extLst>
                  <a:ext uri="{0D108BD9-81ED-4DB2-BD59-A6C34878D82A}">
                    <a16:rowId xmlns:a16="http://schemas.microsoft.com/office/drawing/2014/main" val="4269603307"/>
                  </a:ext>
                </a:extLst>
              </a:tr>
            </a:tbl>
          </a:graphicData>
        </a:graphic>
      </p:graphicFrame>
      <p:graphicFrame>
        <p:nvGraphicFramePr>
          <p:cNvPr id="16" name="Table 15">
            <a:extLst>
              <a:ext uri="{FF2B5EF4-FFF2-40B4-BE49-F238E27FC236}">
                <a16:creationId xmlns:a16="http://schemas.microsoft.com/office/drawing/2014/main" id="{1BD60951-FE88-8A42-B326-830F041C38CC}"/>
              </a:ext>
            </a:extLst>
          </p:cNvPr>
          <p:cNvGraphicFramePr>
            <a:graphicFrameLocks noGrp="1"/>
          </p:cNvGraphicFramePr>
          <p:nvPr>
            <p:extLst/>
          </p:nvPr>
        </p:nvGraphicFramePr>
        <p:xfrm>
          <a:off x="4783049" y="3704897"/>
          <a:ext cx="3671884" cy="345194"/>
        </p:xfrm>
        <a:graphic>
          <a:graphicData uri="http://schemas.openxmlformats.org/drawingml/2006/table">
            <a:tbl>
              <a:tblPr firstRow="1" bandRow="1">
                <a:tableStyleId>{21A43470-21E1-45DD-B812-F0015F9025A7}</a:tableStyleId>
              </a:tblPr>
              <a:tblGrid>
                <a:gridCol w="695468">
                  <a:extLst>
                    <a:ext uri="{9D8B030D-6E8A-4147-A177-3AD203B41FA5}">
                      <a16:colId xmlns:a16="http://schemas.microsoft.com/office/drawing/2014/main" val="188449006"/>
                    </a:ext>
                  </a:extLst>
                </a:gridCol>
                <a:gridCol w="993228">
                  <a:extLst>
                    <a:ext uri="{9D8B030D-6E8A-4147-A177-3AD203B41FA5}">
                      <a16:colId xmlns:a16="http://schemas.microsoft.com/office/drawing/2014/main" val="1387082662"/>
                    </a:ext>
                  </a:extLst>
                </a:gridCol>
                <a:gridCol w="1065217">
                  <a:extLst>
                    <a:ext uri="{9D8B030D-6E8A-4147-A177-3AD203B41FA5}">
                      <a16:colId xmlns:a16="http://schemas.microsoft.com/office/drawing/2014/main" val="585761467"/>
                    </a:ext>
                  </a:extLst>
                </a:gridCol>
                <a:gridCol w="917971">
                  <a:extLst>
                    <a:ext uri="{9D8B030D-6E8A-4147-A177-3AD203B41FA5}">
                      <a16:colId xmlns:a16="http://schemas.microsoft.com/office/drawing/2014/main" val="638035648"/>
                    </a:ext>
                  </a:extLst>
                </a:gridCol>
              </a:tblGrid>
              <a:tr h="345194">
                <a:tc>
                  <a:txBody>
                    <a:bodyPr/>
                    <a:lstStyle/>
                    <a:p>
                      <a:r>
                        <a:rPr lang="en-US" dirty="0"/>
                        <a:t>AHE</a:t>
                      </a:r>
                    </a:p>
                  </a:txBody>
                  <a:tcPr/>
                </a:tc>
                <a:tc>
                  <a:txBody>
                    <a:bodyPr/>
                    <a:lstStyle/>
                    <a:p>
                      <a:pPr algn="ctr"/>
                      <a:r>
                        <a:rPr lang="en-US" sz="1100" dirty="0"/>
                        <a:t>64.6</a:t>
                      </a:r>
                    </a:p>
                  </a:txBody>
                  <a:tcPr/>
                </a:tc>
                <a:tc>
                  <a:txBody>
                    <a:bodyPr/>
                    <a:lstStyle/>
                    <a:p>
                      <a:pPr algn="ctr"/>
                      <a:r>
                        <a:rPr lang="en-US" sz="1100" dirty="0"/>
                        <a:t>33.9</a:t>
                      </a:r>
                    </a:p>
                  </a:txBody>
                  <a:tcPr/>
                </a:tc>
                <a:tc>
                  <a:txBody>
                    <a:bodyPr/>
                    <a:lstStyle/>
                    <a:p>
                      <a:pPr algn="ctr"/>
                      <a:r>
                        <a:rPr lang="en-US" sz="1100" dirty="0"/>
                        <a:t>68.5</a:t>
                      </a:r>
                    </a:p>
                  </a:txBody>
                  <a:tcPr/>
                </a:tc>
                <a:extLst>
                  <a:ext uri="{0D108BD9-81ED-4DB2-BD59-A6C34878D82A}">
                    <a16:rowId xmlns:a16="http://schemas.microsoft.com/office/drawing/2014/main" val="4269603307"/>
                  </a:ext>
                </a:extLst>
              </a:tr>
            </a:tbl>
          </a:graphicData>
        </a:graphic>
      </p:graphicFrame>
    </p:spTree>
    <p:extLst>
      <p:ext uri="{BB962C8B-B14F-4D97-AF65-F5344CB8AC3E}">
        <p14:creationId xmlns:p14="http://schemas.microsoft.com/office/powerpoint/2010/main" val="3951297506"/>
      </p:ext>
    </p:extLst>
  </p:cSld>
  <p:clrMapOvr>
    <a:masterClrMapping/>
  </p:clrMapOvr>
  <mc:AlternateContent xmlns:mc="http://schemas.openxmlformats.org/markup-compatibility/2006" xmlns:p14="http://schemas.microsoft.com/office/powerpoint/2010/main">
    <mc:Choice Requires="p14">
      <p:transition spd="slow" p14:dur="2000" advTm="51652"/>
    </mc:Choice>
    <mc:Fallback xmlns="">
      <p:transition spd="slow" advTm="5165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C61D67-3285-B343-A929-1EE9B409EFAA}"/>
              </a:ext>
            </a:extLst>
          </p:cNvPr>
          <p:cNvGraphicFramePr>
            <a:graphicFrameLocks noGrp="1"/>
          </p:cNvGraphicFramePr>
          <p:nvPr>
            <p:extLst/>
          </p:nvPr>
        </p:nvGraphicFramePr>
        <p:xfrm>
          <a:off x="437750" y="1350864"/>
          <a:ext cx="3738968" cy="2100020"/>
        </p:xfrm>
        <a:graphic>
          <a:graphicData uri="http://schemas.openxmlformats.org/drawingml/2006/table">
            <a:tbl>
              <a:tblPr firstRow="1" bandRow="1">
                <a:tableStyleId>{21A43470-21E1-45DD-B812-F0015F9025A7}</a:tableStyleId>
              </a:tblPr>
              <a:tblGrid>
                <a:gridCol w="709125">
                  <a:extLst>
                    <a:ext uri="{9D8B030D-6E8A-4147-A177-3AD203B41FA5}">
                      <a16:colId xmlns:a16="http://schemas.microsoft.com/office/drawing/2014/main" val="2052316241"/>
                    </a:ext>
                  </a:extLst>
                </a:gridCol>
                <a:gridCol w="1022888">
                  <a:extLst>
                    <a:ext uri="{9D8B030D-6E8A-4147-A177-3AD203B41FA5}">
                      <a16:colId xmlns:a16="http://schemas.microsoft.com/office/drawing/2014/main" val="1920065173"/>
                    </a:ext>
                  </a:extLst>
                </a:gridCol>
                <a:gridCol w="1046135">
                  <a:extLst>
                    <a:ext uri="{9D8B030D-6E8A-4147-A177-3AD203B41FA5}">
                      <a16:colId xmlns:a16="http://schemas.microsoft.com/office/drawing/2014/main" val="3154842230"/>
                    </a:ext>
                  </a:extLst>
                </a:gridCol>
                <a:gridCol w="960820">
                  <a:extLst>
                    <a:ext uri="{9D8B030D-6E8A-4147-A177-3AD203B41FA5}">
                      <a16:colId xmlns:a16="http://schemas.microsoft.com/office/drawing/2014/main" val="1368232642"/>
                    </a:ext>
                  </a:extLst>
                </a:gridCol>
              </a:tblGrid>
              <a:tr h="774915">
                <a:tc>
                  <a:txBody>
                    <a:bodyPr/>
                    <a:lstStyle/>
                    <a:p>
                      <a:r>
                        <a:rPr lang="en-US" dirty="0"/>
                        <a:t>Train\Test</a:t>
                      </a:r>
                    </a:p>
                  </a:txBody>
                  <a:tcPr/>
                </a:tc>
                <a:tc>
                  <a:txBody>
                    <a:bodyPr/>
                    <a:lstStyle/>
                    <a:p>
                      <a:r>
                        <a:rPr lang="en-US" dirty="0"/>
                        <a:t>ARC Easy (P@1)</a:t>
                      </a:r>
                    </a:p>
                  </a:txBody>
                  <a:tcPr/>
                </a:tc>
                <a:tc>
                  <a:txBody>
                    <a:bodyPr/>
                    <a:lstStyle/>
                    <a:p>
                      <a:r>
                        <a:rPr lang="en-US" dirty="0"/>
                        <a:t>ARC Challenge </a:t>
                      </a:r>
                    </a:p>
                    <a:p>
                      <a:r>
                        <a:rPr lang="en-US" dirty="0"/>
                        <a:t>(P@1)</a:t>
                      </a:r>
                    </a:p>
                  </a:txBody>
                  <a:tcPr/>
                </a:tc>
                <a:tc>
                  <a:txBody>
                    <a:bodyPr/>
                    <a:lstStyle/>
                    <a:p>
                      <a:r>
                        <a:rPr lang="en-US" dirty="0" err="1"/>
                        <a:t>WikiQA</a:t>
                      </a:r>
                      <a:endParaRPr lang="en-US" dirty="0"/>
                    </a:p>
                    <a:p>
                      <a:r>
                        <a:rPr lang="en-US" dirty="0"/>
                        <a:t>(MRR)</a:t>
                      </a:r>
                    </a:p>
                  </a:txBody>
                  <a:tcPr/>
                </a:tc>
                <a:extLst>
                  <a:ext uri="{0D108BD9-81ED-4DB2-BD59-A6C34878D82A}">
                    <a16:rowId xmlns:a16="http://schemas.microsoft.com/office/drawing/2014/main" val="2284330674"/>
                  </a:ext>
                </a:extLst>
              </a:tr>
              <a:tr h="389875">
                <a:tc>
                  <a:txBody>
                    <a:bodyPr/>
                    <a:lstStyle/>
                    <a:p>
                      <a:r>
                        <a:rPr lang="en-US" sz="1100" dirty="0"/>
                        <a:t>ARC Easy</a:t>
                      </a:r>
                    </a:p>
                  </a:txBody>
                  <a:tcPr/>
                </a:tc>
                <a:tc>
                  <a:txBody>
                    <a:bodyPr/>
                    <a:lstStyle/>
                    <a:p>
                      <a:pPr algn="ctr"/>
                      <a:r>
                        <a:rPr lang="en-US" sz="1100" dirty="0"/>
                        <a:t>34.3 </a:t>
                      </a:r>
                    </a:p>
                  </a:txBody>
                  <a:tcPr/>
                </a:tc>
                <a:tc>
                  <a:txBody>
                    <a:bodyPr/>
                    <a:lstStyle/>
                    <a:p>
                      <a:pPr algn="ctr"/>
                      <a:r>
                        <a:rPr lang="en-US" sz="1100" dirty="0"/>
                        <a:t>23.1</a:t>
                      </a:r>
                    </a:p>
                  </a:txBody>
                  <a:tcPr/>
                </a:tc>
                <a:tc>
                  <a:txBody>
                    <a:bodyPr/>
                    <a:lstStyle/>
                    <a:p>
                      <a:pPr algn="ctr"/>
                      <a:r>
                        <a:rPr lang="en-US" sz="1100" dirty="0"/>
                        <a:t>38.7</a:t>
                      </a:r>
                    </a:p>
                  </a:txBody>
                  <a:tcPr/>
                </a:tc>
                <a:extLst>
                  <a:ext uri="{0D108BD9-81ED-4DB2-BD59-A6C34878D82A}">
                    <a16:rowId xmlns:a16="http://schemas.microsoft.com/office/drawing/2014/main" val="1437033830"/>
                  </a:ext>
                </a:extLst>
              </a:tr>
              <a:tr h="494653">
                <a:tc>
                  <a:txBody>
                    <a:bodyPr/>
                    <a:lstStyle/>
                    <a:p>
                      <a:r>
                        <a:rPr lang="en-US" sz="1100" dirty="0"/>
                        <a:t>ARC Challenge</a:t>
                      </a:r>
                    </a:p>
                  </a:txBody>
                  <a:tcPr/>
                </a:tc>
                <a:tc>
                  <a:txBody>
                    <a:bodyPr/>
                    <a:lstStyle/>
                    <a:p>
                      <a:pPr algn="ctr"/>
                      <a:r>
                        <a:rPr lang="en-US" sz="1100" dirty="0"/>
                        <a:t>27.0</a:t>
                      </a:r>
                    </a:p>
                  </a:txBody>
                  <a:tcPr/>
                </a:tc>
                <a:tc>
                  <a:txBody>
                    <a:bodyPr/>
                    <a:lstStyle/>
                    <a:p>
                      <a:pPr algn="ctr"/>
                      <a:r>
                        <a:rPr lang="en-US" sz="1800" b="1" dirty="0"/>
                        <a:t>33.9</a:t>
                      </a:r>
                    </a:p>
                  </a:txBody>
                  <a:tcPr/>
                </a:tc>
                <a:tc>
                  <a:txBody>
                    <a:bodyPr/>
                    <a:lstStyle/>
                    <a:p>
                      <a:pPr algn="ctr"/>
                      <a:r>
                        <a:rPr lang="en-US" sz="1100" dirty="0"/>
                        <a:t>39.1</a:t>
                      </a:r>
                    </a:p>
                  </a:txBody>
                  <a:tcPr/>
                </a:tc>
                <a:extLst>
                  <a:ext uri="{0D108BD9-81ED-4DB2-BD59-A6C34878D82A}">
                    <a16:rowId xmlns:a16="http://schemas.microsoft.com/office/drawing/2014/main" val="1450018352"/>
                  </a:ext>
                </a:extLst>
              </a:tr>
              <a:tr h="304025">
                <a:tc>
                  <a:txBody>
                    <a:bodyPr/>
                    <a:lstStyle/>
                    <a:p>
                      <a:r>
                        <a:rPr lang="en-US" sz="1100" dirty="0" err="1"/>
                        <a:t>WikiQA</a:t>
                      </a:r>
                      <a:endParaRPr lang="en-US" sz="1100" dirty="0"/>
                    </a:p>
                  </a:txBody>
                  <a:tcPr/>
                </a:tc>
                <a:tc>
                  <a:txBody>
                    <a:bodyPr/>
                    <a:lstStyle/>
                    <a:p>
                      <a:pPr algn="ctr"/>
                      <a:r>
                        <a:rPr lang="en-US" sz="1100" dirty="0"/>
                        <a:t>25.8</a:t>
                      </a:r>
                    </a:p>
                  </a:txBody>
                  <a:tcPr/>
                </a:tc>
                <a:tc>
                  <a:txBody>
                    <a:bodyPr/>
                    <a:lstStyle/>
                    <a:p>
                      <a:pPr algn="ctr"/>
                      <a:r>
                        <a:rPr lang="en-US" sz="1100" dirty="0"/>
                        <a:t>24.3</a:t>
                      </a:r>
                    </a:p>
                  </a:txBody>
                  <a:tcPr/>
                </a:tc>
                <a:tc>
                  <a:txBody>
                    <a:bodyPr/>
                    <a:lstStyle/>
                    <a:p>
                      <a:pPr algn="ctr"/>
                      <a:r>
                        <a:rPr lang="en-US" sz="1100" dirty="0"/>
                        <a:t>67.4</a:t>
                      </a:r>
                    </a:p>
                  </a:txBody>
                  <a:tcPr/>
                </a:tc>
                <a:extLst>
                  <a:ext uri="{0D108BD9-81ED-4DB2-BD59-A6C34878D82A}">
                    <a16:rowId xmlns:a16="http://schemas.microsoft.com/office/drawing/2014/main" val="1223031173"/>
                  </a:ext>
                </a:extLst>
              </a:tr>
            </a:tbl>
          </a:graphicData>
        </a:graphic>
      </p:graphicFrame>
      <p:graphicFrame>
        <p:nvGraphicFramePr>
          <p:cNvPr id="5" name="Table 4">
            <a:extLst>
              <a:ext uri="{FF2B5EF4-FFF2-40B4-BE49-F238E27FC236}">
                <a16:creationId xmlns:a16="http://schemas.microsoft.com/office/drawing/2014/main" id="{3720CCAD-DA38-AF43-92BA-805FFC167C6F}"/>
              </a:ext>
            </a:extLst>
          </p:cNvPr>
          <p:cNvGraphicFramePr>
            <a:graphicFrameLocks noGrp="1"/>
          </p:cNvGraphicFramePr>
          <p:nvPr>
            <p:extLst/>
          </p:nvPr>
        </p:nvGraphicFramePr>
        <p:xfrm>
          <a:off x="4783049" y="1348654"/>
          <a:ext cx="3671884" cy="2138206"/>
        </p:xfrm>
        <a:graphic>
          <a:graphicData uri="http://schemas.openxmlformats.org/drawingml/2006/table">
            <a:tbl>
              <a:tblPr firstRow="1" bandRow="1">
                <a:tableStyleId>{21A43470-21E1-45DD-B812-F0015F9025A7}</a:tableStyleId>
              </a:tblPr>
              <a:tblGrid>
                <a:gridCol w="688460">
                  <a:extLst>
                    <a:ext uri="{9D8B030D-6E8A-4147-A177-3AD203B41FA5}">
                      <a16:colId xmlns:a16="http://schemas.microsoft.com/office/drawing/2014/main" val="2052316241"/>
                    </a:ext>
                  </a:extLst>
                </a:gridCol>
                <a:gridCol w="1007390">
                  <a:extLst>
                    <a:ext uri="{9D8B030D-6E8A-4147-A177-3AD203B41FA5}">
                      <a16:colId xmlns:a16="http://schemas.microsoft.com/office/drawing/2014/main" val="1920065173"/>
                    </a:ext>
                  </a:extLst>
                </a:gridCol>
                <a:gridCol w="1069383">
                  <a:extLst>
                    <a:ext uri="{9D8B030D-6E8A-4147-A177-3AD203B41FA5}">
                      <a16:colId xmlns:a16="http://schemas.microsoft.com/office/drawing/2014/main" val="3154842230"/>
                    </a:ext>
                  </a:extLst>
                </a:gridCol>
                <a:gridCol w="906651">
                  <a:extLst>
                    <a:ext uri="{9D8B030D-6E8A-4147-A177-3AD203B41FA5}">
                      <a16:colId xmlns:a16="http://schemas.microsoft.com/office/drawing/2014/main" val="1368232642"/>
                    </a:ext>
                  </a:extLst>
                </a:gridCol>
              </a:tblGrid>
              <a:tr h="751366">
                <a:tc>
                  <a:txBody>
                    <a:bodyPr/>
                    <a:lstStyle/>
                    <a:p>
                      <a:r>
                        <a:rPr lang="en-US" dirty="0"/>
                        <a:t>Train\Test</a:t>
                      </a:r>
                    </a:p>
                  </a:txBody>
                  <a:tcPr/>
                </a:tc>
                <a:tc>
                  <a:txBody>
                    <a:bodyPr/>
                    <a:lstStyle/>
                    <a:p>
                      <a:r>
                        <a:rPr lang="en-US" dirty="0"/>
                        <a:t>ARC Easy (P@1)</a:t>
                      </a:r>
                    </a:p>
                  </a:txBody>
                  <a:tcPr/>
                </a:tc>
                <a:tc>
                  <a:txBody>
                    <a:bodyPr/>
                    <a:lstStyle/>
                    <a:p>
                      <a:r>
                        <a:rPr lang="en-US" dirty="0"/>
                        <a:t>ARC Challenge </a:t>
                      </a:r>
                    </a:p>
                    <a:p>
                      <a:r>
                        <a:rPr lang="en-US" dirty="0"/>
                        <a:t>(P@1)</a:t>
                      </a:r>
                    </a:p>
                  </a:txBody>
                  <a:tcPr/>
                </a:tc>
                <a:tc>
                  <a:txBody>
                    <a:bodyPr/>
                    <a:lstStyle/>
                    <a:p>
                      <a:r>
                        <a:rPr lang="en-US" dirty="0" err="1"/>
                        <a:t>WikiQA</a:t>
                      </a:r>
                      <a:endParaRPr lang="en-US" dirty="0"/>
                    </a:p>
                    <a:p>
                      <a:r>
                        <a:rPr lang="en-US" dirty="0"/>
                        <a:t>(MRR)</a:t>
                      </a:r>
                    </a:p>
                  </a:txBody>
                  <a:tcPr/>
                </a:tc>
                <a:extLst>
                  <a:ext uri="{0D108BD9-81ED-4DB2-BD59-A6C34878D82A}">
                    <a16:rowId xmlns:a16="http://schemas.microsoft.com/office/drawing/2014/main" val="2284330674"/>
                  </a:ext>
                </a:extLst>
              </a:tr>
              <a:tr h="329784">
                <a:tc>
                  <a:txBody>
                    <a:bodyPr/>
                    <a:lstStyle/>
                    <a:p>
                      <a:r>
                        <a:rPr lang="en-US" sz="1100" dirty="0"/>
                        <a:t>ARC Easy</a:t>
                      </a:r>
                    </a:p>
                  </a:txBody>
                  <a:tcPr/>
                </a:tc>
                <a:tc>
                  <a:txBody>
                    <a:bodyPr/>
                    <a:lstStyle/>
                    <a:p>
                      <a:pPr algn="ctr"/>
                      <a:r>
                        <a:rPr lang="en-US" sz="1100" dirty="0"/>
                        <a:t>38.8</a:t>
                      </a:r>
                    </a:p>
                  </a:txBody>
                  <a:tcPr/>
                </a:tc>
                <a:tc>
                  <a:txBody>
                    <a:bodyPr/>
                    <a:lstStyle/>
                    <a:p>
                      <a:pPr algn="ctr"/>
                      <a:r>
                        <a:rPr lang="en-US" sz="1100" dirty="0"/>
                        <a:t>24.1</a:t>
                      </a:r>
                    </a:p>
                  </a:txBody>
                  <a:tcPr/>
                </a:tc>
                <a:tc>
                  <a:txBody>
                    <a:bodyPr/>
                    <a:lstStyle/>
                    <a:p>
                      <a:pPr algn="ctr"/>
                      <a:r>
                        <a:rPr lang="en-US" sz="1100" dirty="0"/>
                        <a:t>53.9</a:t>
                      </a:r>
                    </a:p>
                  </a:txBody>
                  <a:tcPr/>
                </a:tc>
                <a:extLst>
                  <a:ext uri="{0D108BD9-81ED-4DB2-BD59-A6C34878D82A}">
                    <a16:rowId xmlns:a16="http://schemas.microsoft.com/office/drawing/2014/main" val="1437033830"/>
                  </a:ext>
                </a:extLst>
              </a:tr>
              <a:tr h="560632">
                <a:tc>
                  <a:txBody>
                    <a:bodyPr/>
                    <a:lstStyle/>
                    <a:p>
                      <a:r>
                        <a:rPr lang="en-US" sz="1100" dirty="0"/>
                        <a:t>ARC Challenge</a:t>
                      </a:r>
                    </a:p>
                  </a:txBody>
                  <a:tcPr/>
                </a:tc>
                <a:tc>
                  <a:txBody>
                    <a:bodyPr/>
                    <a:lstStyle/>
                    <a:p>
                      <a:pPr algn="ctr"/>
                      <a:r>
                        <a:rPr lang="en-US" sz="1100" dirty="0"/>
                        <a:t>36.2</a:t>
                      </a:r>
                    </a:p>
                  </a:txBody>
                  <a:tcPr/>
                </a:tc>
                <a:tc>
                  <a:txBody>
                    <a:bodyPr/>
                    <a:lstStyle/>
                    <a:p>
                      <a:pPr algn="ctr"/>
                      <a:r>
                        <a:rPr lang="en-US" sz="1100" dirty="0"/>
                        <a:t>26.4</a:t>
                      </a:r>
                    </a:p>
                  </a:txBody>
                  <a:tcPr/>
                </a:tc>
                <a:tc>
                  <a:txBody>
                    <a:bodyPr/>
                    <a:lstStyle/>
                    <a:p>
                      <a:pPr algn="ctr"/>
                      <a:r>
                        <a:rPr lang="en-US" sz="1100" dirty="0"/>
                        <a:t>41.5</a:t>
                      </a:r>
                    </a:p>
                  </a:txBody>
                  <a:tcPr/>
                </a:tc>
                <a:extLst>
                  <a:ext uri="{0D108BD9-81ED-4DB2-BD59-A6C34878D82A}">
                    <a16:rowId xmlns:a16="http://schemas.microsoft.com/office/drawing/2014/main" val="1450018352"/>
                  </a:ext>
                </a:extLst>
              </a:tr>
              <a:tr h="0">
                <a:tc>
                  <a:txBody>
                    <a:bodyPr/>
                    <a:lstStyle/>
                    <a:p>
                      <a:r>
                        <a:rPr lang="en-US" sz="1100" dirty="0" err="1"/>
                        <a:t>WikiQA</a:t>
                      </a:r>
                      <a:endParaRPr lang="en-US" sz="1100" dirty="0"/>
                    </a:p>
                  </a:txBody>
                  <a:tcPr/>
                </a:tc>
                <a:tc>
                  <a:txBody>
                    <a:bodyPr/>
                    <a:lstStyle/>
                    <a:p>
                      <a:pPr algn="ctr"/>
                      <a:r>
                        <a:rPr lang="en-US" sz="1100" dirty="0"/>
                        <a:t>38.4</a:t>
                      </a:r>
                    </a:p>
                  </a:txBody>
                  <a:tcPr/>
                </a:tc>
                <a:tc>
                  <a:txBody>
                    <a:bodyPr/>
                    <a:lstStyle/>
                    <a:p>
                      <a:pPr algn="ctr"/>
                      <a:r>
                        <a:rPr lang="en-US" sz="1100" dirty="0"/>
                        <a:t>25.4</a:t>
                      </a:r>
                    </a:p>
                  </a:txBody>
                  <a:tcPr/>
                </a:tc>
                <a:tc>
                  <a:txBody>
                    <a:bodyPr/>
                    <a:lstStyle/>
                    <a:p>
                      <a:pPr algn="ctr"/>
                      <a:r>
                        <a:rPr lang="en-US" sz="1800" b="1" dirty="0"/>
                        <a:t>71.2</a:t>
                      </a:r>
                    </a:p>
                  </a:txBody>
                  <a:tcPr/>
                </a:tc>
                <a:extLst>
                  <a:ext uri="{0D108BD9-81ED-4DB2-BD59-A6C34878D82A}">
                    <a16:rowId xmlns:a16="http://schemas.microsoft.com/office/drawing/2014/main" val="1223031173"/>
                  </a:ext>
                </a:extLst>
              </a:tr>
            </a:tbl>
          </a:graphicData>
        </a:graphic>
      </p:graphicFrame>
      <p:sp>
        <p:nvSpPr>
          <p:cNvPr id="9" name="Rectangle 8">
            <a:extLst>
              <a:ext uri="{FF2B5EF4-FFF2-40B4-BE49-F238E27FC236}">
                <a16:creationId xmlns:a16="http://schemas.microsoft.com/office/drawing/2014/main" id="{080D2B8C-9905-1D48-9CD4-3C84445215EC}"/>
              </a:ext>
            </a:extLst>
          </p:cNvPr>
          <p:cNvSpPr/>
          <p:nvPr/>
        </p:nvSpPr>
        <p:spPr>
          <a:xfrm>
            <a:off x="7559566" y="3680812"/>
            <a:ext cx="895367" cy="375512"/>
          </a:xfrm>
          <a:prstGeom prst="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itle 9">
            <a:extLst>
              <a:ext uri="{FF2B5EF4-FFF2-40B4-BE49-F238E27FC236}">
                <a16:creationId xmlns:a16="http://schemas.microsoft.com/office/drawing/2014/main" id="{508E8AA3-1729-3640-A51B-F04DD21A4A6C}"/>
              </a:ext>
            </a:extLst>
          </p:cNvPr>
          <p:cNvSpPr>
            <a:spLocks noGrp="1"/>
          </p:cNvSpPr>
          <p:nvPr>
            <p:ph type="title"/>
          </p:nvPr>
        </p:nvSpPr>
        <p:spPr/>
        <p:txBody>
          <a:bodyPr/>
          <a:lstStyle/>
          <a:p>
            <a:r>
              <a:rPr lang="en-US" dirty="0"/>
              <a:t>Domain robustness</a:t>
            </a:r>
          </a:p>
        </p:txBody>
      </p:sp>
      <p:sp>
        <p:nvSpPr>
          <p:cNvPr id="6" name="Slide Number Placeholder 5">
            <a:extLst>
              <a:ext uri="{FF2B5EF4-FFF2-40B4-BE49-F238E27FC236}">
                <a16:creationId xmlns:a16="http://schemas.microsoft.com/office/drawing/2014/main" id="{B28FA404-A73D-2148-A72E-B9B8D6E224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graphicFrame>
        <p:nvGraphicFramePr>
          <p:cNvPr id="8" name="Table 7">
            <a:extLst>
              <a:ext uri="{FF2B5EF4-FFF2-40B4-BE49-F238E27FC236}">
                <a16:creationId xmlns:a16="http://schemas.microsoft.com/office/drawing/2014/main" id="{6C6A21C6-CCCE-DC4B-AC85-37B66EF8016D}"/>
              </a:ext>
            </a:extLst>
          </p:cNvPr>
          <p:cNvGraphicFramePr>
            <a:graphicFrameLocks noGrp="1"/>
          </p:cNvGraphicFramePr>
          <p:nvPr>
            <p:extLst/>
          </p:nvPr>
        </p:nvGraphicFramePr>
        <p:xfrm>
          <a:off x="4783049" y="3704897"/>
          <a:ext cx="3671884" cy="345194"/>
        </p:xfrm>
        <a:graphic>
          <a:graphicData uri="http://schemas.openxmlformats.org/drawingml/2006/table">
            <a:tbl>
              <a:tblPr firstRow="1" bandRow="1">
                <a:tableStyleId>{21A43470-21E1-45DD-B812-F0015F9025A7}</a:tableStyleId>
              </a:tblPr>
              <a:tblGrid>
                <a:gridCol w="695468">
                  <a:extLst>
                    <a:ext uri="{9D8B030D-6E8A-4147-A177-3AD203B41FA5}">
                      <a16:colId xmlns:a16="http://schemas.microsoft.com/office/drawing/2014/main" val="188449006"/>
                    </a:ext>
                  </a:extLst>
                </a:gridCol>
                <a:gridCol w="993228">
                  <a:extLst>
                    <a:ext uri="{9D8B030D-6E8A-4147-A177-3AD203B41FA5}">
                      <a16:colId xmlns:a16="http://schemas.microsoft.com/office/drawing/2014/main" val="1387082662"/>
                    </a:ext>
                  </a:extLst>
                </a:gridCol>
                <a:gridCol w="1065217">
                  <a:extLst>
                    <a:ext uri="{9D8B030D-6E8A-4147-A177-3AD203B41FA5}">
                      <a16:colId xmlns:a16="http://schemas.microsoft.com/office/drawing/2014/main" val="585761467"/>
                    </a:ext>
                  </a:extLst>
                </a:gridCol>
                <a:gridCol w="917971">
                  <a:extLst>
                    <a:ext uri="{9D8B030D-6E8A-4147-A177-3AD203B41FA5}">
                      <a16:colId xmlns:a16="http://schemas.microsoft.com/office/drawing/2014/main" val="638035648"/>
                    </a:ext>
                  </a:extLst>
                </a:gridCol>
              </a:tblGrid>
              <a:tr h="345194">
                <a:tc>
                  <a:txBody>
                    <a:bodyPr/>
                    <a:lstStyle/>
                    <a:p>
                      <a:r>
                        <a:rPr lang="en-US" dirty="0"/>
                        <a:t>AHE</a:t>
                      </a:r>
                    </a:p>
                  </a:txBody>
                  <a:tcPr/>
                </a:tc>
                <a:tc>
                  <a:txBody>
                    <a:bodyPr/>
                    <a:lstStyle/>
                    <a:p>
                      <a:pPr algn="ctr"/>
                      <a:r>
                        <a:rPr lang="en-US" sz="1100" dirty="0"/>
                        <a:t>64.6</a:t>
                      </a:r>
                    </a:p>
                  </a:txBody>
                  <a:tcPr/>
                </a:tc>
                <a:tc>
                  <a:txBody>
                    <a:bodyPr/>
                    <a:lstStyle/>
                    <a:p>
                      <a:pPr algn="ctr"/>
                      <a:r>
                        <a:rPr lang="en-US" sz="1100" dirty="0"/>
                        <a:t>33.9</a:t>
                      </a:r>
                    </a:p>
                  </a:txBody>
                  <a:tcPr/>
                </a:tc>
                <a:tc>
                  <a:txBody>
                    <a:bodyPr/>
                    <a:lstStyle/>
                    <a:p>
                      <a:pPr algn="ctr"/>
                      <a:r>
                        <a:rPr lang="en-US" sz="1100" dirty="0"/>
                        <a:t>68.5</a:t>
                      </a:r>
                    </a:p>
                  </a:txBody>
                  <a:tcPr/>
                </a:tc>
                <a:extLst>
                  <a:ext uri="{0D108BD9-81ED-4DB2-BD59-A6C34878D82A}">
                    <a16:rowId xmlns:a16="http://schemas.microsoft.com/office/drawing/2014/main" val="4269603307"/>
                  </a:ext>
                </a:extLst>
              </a:tr>
            </a:tbl>
          </a:graphicData>
        </a:graphic>
      </p:graphicFrame>
      <p:sp>
        <p:nvSpPr>
          <p:cNvPr id="12" name="TextBox 11">
            <a:extLst>
              <a:ext uri="{FF2B5EF4-FFF2-40B4-BE49-F238E27FC236}">
                <a16:creationId xmlns:a16="http://schemas.microsoft.com/office/drawing/2014/main" id="{4711D90E-5F32-4B48-A7F4-7C4D48BEDDC1}"/>
              </a:ext>
            </a:extLst>
          </p:cNvPr>
          <p:cNvSpPr txBox="1"/>
          <p:nvPr/>
        </p:nvSpPr>
        <p:spPr>
          <a:xfrm>
            <a:off x="269853" y="4212037"/>
            <a:ext cx="4161295" cy="523220"/>
          </a:xfrm>
          <a:prstGeom prst="rect">
            <a:avLst/>
          </a:prstGeom>
          <a:noFill/>
        </p:spPr>
        <p:txBody>
          <a:bodyPr wrap="square" rtlCol="0">
            <a:spAutoFit/>
          </a:bodyPr>
          <a:lstStyle/>
          <a:p>
            <a:r>
              <a:rPr lang="en-US" dirty="0"/>
              <a:t>Domain transfer of Bi-LSTM </a:t>
            </a:r>
            <a:r>
              <a:rPr lang="en-US" dirty="0" err="1"/>
              <a:t>Maxout</a:t>
            </a:r>
            <a:r>
              <a:rPr lang="en-US" dirty="0"/>
              <a:t> (</a:t>
            </a:r>
            <a:r>
              <a:rPr lang="en-US" dirty="0" err="1"/>
              <a:t>Mihaylov</a:t>
            </a:r>
            <a:r>
              <a:rPr lang="en-US" dirty="0"/>
              <a:t> et al., 2018)</a:t>
            </a:r>
          </a:p>
        </p:txBody>
      </p:sp>
      <p:sp>
        <p:nvSpPr>
          <p:cNvPr id="13" name="TextBox 12">
            <a:extLst>
              <a:ext uri="{FF2B5EF4-FFF2-40B4-BE49-F238E27FC236}">
                <a16:creationId xmlns:a16="http://schemas.microsoft.com/office/drawing/2014/main" id="{82CF7F48-7F1E-F441-8B68-CF38BC5C9D93}"/>
              </a:ext>
            </a:extLst>
          </p:cNvPr>
          <p:cNvSpPr txBox="1"/>
          <p:nvPr/>
        </p:nvSpPr>
        <p:spPr>
          <a:xfrm>
            <a:off x="4646165" y="4244043"/>
            <a:ext cx="4161295" cy="307777"/>
          </a:xfrm>
          <a:prstGeom prst="rect">
            <a:avLst/>
          </a:prstGeom>
          <a:noFill/>
        </p:spPr>
        <p:txBody>
          <a:bodyPr wrap="square" rtlCol="0">
            <a:spAutoFit/>
          </a:bodyPr>
          <a:lstStyle/>
          <a:p>
            <a:r>
              <a:rPr lang="en-US" dirty="0"/>
              <a:t>Domain transfer of </a:t>
            </a:r>
            <a:r>
              <a:rPr lang="en-US" dirty="0" err="1"/>
              <a:t>BiMPM</a:t>
            </a:r>
            <a:r>
              <a:rPr lang="en-US" dirty="0"/>
              <a:t> (Wang et al., 2017)</a:t>
            </a:r>
          </a:p>
        </p:txBody>
      </p:sp>
      <p:graphicFrame>
        <p:nvGraphicFramePr>
          <p:cNvPr id="14" name="Table 13">
            <a:extLst>
              <a:ext uri="{FF2B5EF4-FFF2-40B4-BE49-F238E27FC236}">
                <a16:creationId xmlns:a16="http://schemas.microsoft.com/office/drawing/2014/main" id="{5F51C2E8-D14E-8844-B2AE-6FE8128D327B}"/>
              </a:ext>
            </a:extLst>
          </p:cNvPr>
          <p:cNvGraphicFramePr>
            <a:graphicFrameLocks noGrp="1"/>
          </p:cNvGraphicFramePr>
          <p:nvPr>
            <p:extLst/>
          </p:nvPr>
        </p:nvGraphicFramePr>
        <p:xfrm>
          <a:off x="471292" y="3704897"/>
          <a:ext cx="3671884" cy="365760"/>
        </p:xfrm>
        <a:graphic>
          <a:graphicData uri="http://schemas.openxmlformats.org/drawingml/2006/table">
            <a:tbl>
              <a:tblPr firstRow="1" bandRow="1">
                <a:tableStyleId>{21A43470-21E1-45DD-B812-F0015F9025A7}</a:tableStyleId>
              </a:tblPr>
              <a:tblGrid>
                <a:gridCol w="695468">
                  <a:extLst>
                    <a:ext uri="{9D8B030D-6E8A-4147-A177-3AD203B41FA5}">
                      <a16:colId xmlns:a16="http://schemas.microsoft.com/office/drawing/2014/main" val="188449006"/>
                    </a:ext>
                  </a:extLst>
                </a:gridCol>
                <a:gridCol w="993228">
                  <a:extLst>
                    <a:ext uri="{9D8B030D-6E8A-4147-A177-3AD203B41FA5}">
                      <a16:colId xmlns:a16="http://schemas.microsoft.com/office/drawing/2014/main" val="1387082662"/>
                    </a:ext>
                  </a:extLst>
                </a:gridCol>
                <a:gridCol w="1065217">
                  <a:extLst>
                    <a:ext uri="{9D8B030D-6E8A-4147-A177-3AD203B41FA5}">
                      <a16:colId xmlns:a16="http://schemas.microsoft.com/office/drawing/2014/main" val="585761467"/>
                    </a:ext>
                  </a:extLst>
                </a:gridCol>
                <a:gridCol w="917971">
                  <a:extLst>
                    <a:ext uri="{9D8B030D-6E8A-4147-A177-3AD203B41FA5}">
                      <a16:colId xmlns:a16="http://schemas.microsoft.com/office/drawing/2014/main" val="638035648"/>
                    </a:ext>
                  </a:extLst>
                </a:gridCol>
              </a:tblGrid>
              <a:tr h="306924">
                <a:tc>
                  <a:txBody>
                    <a:bodyPr/>
                    <a:lstStyle/>
                    <a:p>
                      <a:r>
                        <a:rPr lang="en-US" dirty="0"/>
                        <a:t>AHE</a:t>
                      </a:r>
                    </a:p>
                  </a:txBody>
                  <a:tcPr/>
                </a:tc>
                <a:tc>
                  <a:txBody>
                    <a:bodyPr/>
                    <a:lstStyle/>
                    <a:p>
                      <a:pPr algn="ctr"/>
                      <a:r>
                        <a:rPr lang="en-US" sz="1100" dirty="0"/>
                        <a:t>64.6</a:t>
                      </a:r>
                    </a:p>
                  </a:txBody>
                  <a:tcPr/>
                </a:tc>
                <a:tc>
                  <a:txBody>
                    <a:bodyPr/>
                    <a:lstStyle/>
                    <a:p>
                      <a:pPr algn="ctr"/>
                      <a:r>
                        <a:rPr lang="en-US" sz="1800" b="1" dirty="0"/>
                        <a:t>33.9</a:t>
                      </a:r>
                    </a:p>
                  </a:txBody>
                  <a:tcPr/>
                </a:tc>
                <a:tc>
                  <a:txBody>
                    <a:bodyPr/>
                    <a:lstStyle/>
                    <a:p>
                      <a:pPr algn="ctr"/>
                      <a:r>
                        <a:rPr lang="en-US" sz="1100" dirty="0"/>
                        <a:t>68.5</a:t>
                      </a:r>
                    </a:p>
                  </a:txBody>
                  <a:tcPr/>
                </a:tc>
                <a:extLst>
                  <a:ext uri="{0D108BD9-81ED-4DB2-BD59-A6C34878D82A}">
                    <a16:rowId xmlns:a16="http://schemas.microsoft.com/office/drawing/2014/main" val="4269603307"/>
                  </a:ext>
                </a:extLst>
              </a:tr>
            </a:tbl>
          </a:graphicData>
        </a:graphic>
      </p:graphicFrame>
    </p:spTree>
    <p:extLst>
      <p:ext uri="{BB962C8B-B14F-4D97-AF65-F5344CB8AC3E}">
        <p14:creationId xmlns:p14="http://schemas.microsoft.com/office/powerpoint/2010/main" val="2437846284"/>
      </p:ext>
    </p:extLst>
  </p:cSld>
  <p:clrMapOvr>
    <a:masterClrMapping/>
  </p:clrMapOvr>
  <mc:AlternateContent xmlns:mc="http://schemas.openxmlformats.org/markup-compatibility/2006" xmlns:p14="http://schemas.microsoft.com/office/powerpoint/2010/main">
    <mc:Choice Requires="p14">
      <p:transition spd="slow" p14:dur="2000" advTm="51652"/>
    </mc:Choice>
    <mc:Fallback xmlns="">
      <p:transition spd="slow" advTm="5165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03A5-430A-7F40-BADD-D8E99700508B}"/>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19F10A9F-08F5-104A-82AC-FC380909ED85}"/>
              </a:ext>
            </a:extLst>
          </p:cNvPr>
          <p:cNvSpPr>
            <a:spLocks noGrp="1"/>
          </p:cNvSpPr>
          <p:nvPr>
            <p:ph type="body" idx="1"/>
          </p:nvPr>
        </p:nvSpPr>
        <p:spPr/>
        <p:txBody>
          <a:bodyPr/>
          <a:lstStyle/>
          <a:p>
            <a:endParaRPr lang="en-US" sz="2400" dirty="0"/>
          </a:p>
          <a:p>
            <a:pPr marL="114300" indent="0">
              <a:buNone/>
            </a:pPr>
            <a:endParaRPr lang="en-US" sz="2400" dirty="0"/>
          </a:p>
        </p:txBody>
      </p:sp>
      <p:sp>
        <p:nvSpPr>
          <p:cNvPr id="4" name="Slide Number Placeholder 3">
            <a:extLst>
              <a:ext uri="{FF2B5EF4-FFF2-40B4-BE49-F238E27FC236}">
                <a16:creationId xmlns:a16="http://schemas.microsoft.com/office/drawing/2014/main" id="{C0115E7E-24DC-C244-89D8-0588ACED9C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5" name="TextBox 4">
            <a:extLst>
              <a:ext uri="{FF2B5EF4-FFF2-40B4-BE49-F238E27FC236}">
                <a16:creationId xmlns:a16="http://schemas.microsoft.com/office/drawing/2014/main" id="{FD5F9125-7F91-EE4D-8013-2DC2264096AB}"/>
              </a:ext>
            </a:extLst>
          </p:cNvPr>
          <p:cNvSpPr txBox="1"/>
          <p:nvPr/>
        </p:nvSpPr>
        <p:spPr>
          <a:xfrm>
            <a:off x="492981" y="1369219"/>
            <a:ext cx="8197795" cy="2462213"/>
          </a:xfrm>
          <a:prstGeom prst="rect">
            <a:avLst/>
          </a:prstGeom>
          <a:noFill/>
        </p:spPr>
        <p:txBody>
          <a:bodyPr wrap="square" rtlCol="0">
            <a:spAutoFit/>
          </a:bodyPr>
          <a:lstStyle/>
          <a:p>
            <a:pPr marL="285750" indent="-285750">
              <a:buFont typeface="Arial" panose="020B0604020202020204" pitchFamily="34" charset="0"/>
              <a:buChar char="•"/>
            </a:pPr>
            <a:r>
              <a:rPr lang="en-US" sz="2000" dirty="0"/>
              <a:t>Despite its simplicity, IR approaches obtain good performance across the 2 sets of ARC.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IR techniques are more generalizable (or domain robust) when compared to SNLP methods.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need more high quality annotated question answering data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7395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3" name="Title 2">
            <a:extLst>
              <a:ext uri="{FF2B5EF4-FFF2-40B4-BE49-F238E27FC236}">
                <a16:creationId xmlns:a16="http://schemas.microsoft.com/office/drawing/2014/main" id="{3C11728E-9B3E-1046-B590-6413D0BE132C}"/>
              </a:ext>
            </a:extLst>
          </p:cNvPr>
          <p:cNvSpPr>
            <a:spLocks noGrp="1"/>
          </p:cNvSpPr>
          <p:nvPr>
            <p:ph type="title"/>
          </p:nvPr>
        </p:nvSpPr>
        <p:spPr/>
        <p:txBody>
          <a:bodyPr/>
          <a:lstStyle/>
          <a:p>
            <a:r>
              <a:rPr lang="en-US" dirty="0"/>
              <a:t>Thank you! Questions?</a:t>
            </a:r>
          </a:p>
        </p:txBody>
      </p:sp>
      <p:sp>
        <p:nvSpPr>
          <p:cNvPr id="2" name="Slide Number Placeholder 1">
            <a:extLst>
              <a:ext uri="{FF2B5EF4-FFF2-40B4-BE49-F238E27FC236}">
                <a16:creationId xmlns:a16="http://schemas.microsoft.com/office/drawing/2014/main" id="{94519ED2-2736-1049-B5CB-5A5FEE735A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976"/>
    </mc:Choice>
    <mc:Fallback xmlns="">
      <p:transition spd="slow" advTm="19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6;p26">
            <a:extLst>
              <a:ext uri="{FF2B5EF4-FFF2-40B4-BE49-F238E27FC236}">
                <a16:creationId xmlns:a16="http://schemas.microsoft.com/office/drawing/2014/main" id="{DE2B8AF5-ABC8-5F47-87D5-BB891DA58040}"/>
              </a:ext>
            </a:extLst>
          </p:cNvPr>
          <p:cNvSpPr txBox="1"/>
          <p:nvPr/>
        </p:nvSpPr>
        <p:spPr>
          <a:xfrm>
            <a:off x="628650" y="1038987"/>
            <a:ext cx="8413411" cy="5910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alibri"/>
                <a:ea typeface="Calibri"/>
                <a:cs typeface="Calibri"/>
                <a:sym typeface="Calibri"/>
              </a:rPr>
              <a:t>Multiple sentence reading comprehension (MultiRC) (</a:t>
            </a:r>
            <a:r>
              <a:rPr lang="en" sz="1600" dirty="0" err="1">
                <a:latin typeface="Calibri"/>
                <a:ea typeface="Calibri"/>
                <a:cs typeface="Calibri"/>
                <a:sym typeface="Calibri"/>
              </a:rPr>
              <a:t>Kashabi</a:t>
            </a:r>
            <a:r>
              <a:rPr lang="en" sz="1600" dirty="0">
                <a:latin typeface="Calibri"/>
                <a:ea typeface="Calibri"/>
                <a:cs typeface="Calibri"/>
                <a:sym typeface="Calibri"/>
              </a:rPr>
              <a:t> et al., 2018)</a:t>
            </a:r>
            <a:endParaRPr sz="1600" dirty="0">
              <a:latin typeface="Calibri"/>
              <a:ea typeface="Calibri"/>
              <a:cs typeface="Calibri"/>
              <a:sym typeface="Calibri"/>
            </a:endParaRPr>
          </a:p>
        </p:txBody>
      </p:sp>
      <p:sp>
        <p:nvSpPr>
          <p:cNvPr id="5" name="TextBox 4">
            <a:extLst>
              <a:ext uri="{FF2B5EF4-FFF2-40B4-BE49-F238E27FC236}">
                <a16:creationId xmlns:a16="http://schemas.microsoft.com/office/drawing/2014/main" id="{C322C609-7553-4E44-8D31-D4B405BF9A0B}"/>
              </a:ext>
            </a:extLst>
          </p:cNvPr>
          <p:cNvSpPr txBox="1"/>
          <p:nvPr/>
        </p:nvSpPr>
        <p:spPr>
          <a:xfrm>
            <a:off x="342900" y="1541929"/>
            <a:ext cx="8458200" cy="3170099"/>
          </a:xfrm>
          <a:prstGeom prst="rect">
            <a:avLst/>
          </a:prstGeom>
          <a:noFill/>
        </p:spPr>
        <p:txBody>
          <a:bodyPr wrap="square" rtlCol="0">
            <a:spAutoFit/>
          </a:bodyPr>
          <a:lstStyle/>
          <a:p>
            <a:r>
              <a:rPr lang="en-US" sz="1100" dirty="0"/>
              <a:t>(SENT 0): The driver of the Facel Vega car, Michel Gallimard, who was Camus’s publisher and close friend, also died in the accident.”, (SENT 1): ”In August 2011, the Milan newspaper Corriere della Sera reported a theory that the writer had been the victim of a Soviet plot, but Camus’s biographer, Olivier Todd, did not consider it credible.”, (SENT 2): ’Camus was buried in the Lourmarin Cemetery, Lourmarin, Vaucluse, France.’, (SENT 3): ’He was the second-youngest recipient, at the age of 44, of the Nobel Prize in Literature, after Rudyard Kipling, at the age of 42.’, (SENT 4): ’He was survived by his wife and twin son and daughter, Jean and Catherine, who hold the copyrights to his work.’, (SENT 5): ”Two of Camus’s works were published posthumously.”, (SENT 6): ”The first, entitled A Happy Death (1970), featured a character named Patrice Meursault, comparable to The Stranger’s Meursault.”, (SENT 7): ’There is scholarly debate as to the relationship between the two books.’, (SENT 8): </a:t>
            </a:r>
            <a:r>
              <a:rPr lang="en-US" sz="1100" b="1" dirty="0"/>
              <a:t>’The second was an unfinished novel, The First Man (1995), which Camus was writing before he died</a:t>
            </a:r>
            <a:r>
              <a:rPr lang="en-US" sz="1100" dirty="0"/>
              <a:t>.’, (SENT 9): </a:t>
            </a:r>
            <a:r>
              <a:rPr lang="en-US" sz="1100" b="1" dirty="0"/>
              <a:t>’The novel was an autobiographical work about his childhood in Algeria</a:t>
            </a:r>
            <a:r>
              <a:rPr lang="en-US" sz="1100" dirty="0"/>
              <a:t>. </a:t>
            </a:r>
            <a:endParaRPr lang="en-US" sz="1800" dirty="0"/>
          </a:p>
          <a:p>
            <a:endParaRPr lang="en-US" sz="2400" dirty="0"/>
          </a:p>
          <a:p>
            <a:r>
              <a:rPr lang="en-US" i="1" dirty="0"/>
              <a:t>Question - Which novel did Camus write about his childhood in Nigeria? </a:t>
            </a:r>
            <a:endParaRPr lang="en-US" sz="2400" dirty="0"/>
          </a:p>
          <a:p>
            <a:endParaRPr lang="en-US" i="1" dirty="0"/>
          </a:p>
          <a:p>
            <a:r>
              <a:rPr lang="en-US" i="1" dirty="0"/>
              <a:t>Answer - </a:t>
            </a:r>
            <a:r>
              <a:rPr lang="en-US" dirty="0"/>
              <a:t>The First Man </a:t>
            </a:r>
            <a:endParaRPr lang="en-US" sz="2400" dirty="0"/>
          </a:p>
          <a:p>
            <a:endParaRPr lang="en-US" sz="2400" dirty="0"/>
          </a:p>
        </p:txBody>
      </p:sp>
      <p:sp>
        <p:nvSpPr>
          <p:cNvPr id="4" name="Slide Number Placeholder 3">
            <a:extLst>
              <a:ext uri="{FF2B5EF4-FFF2-40B4-BE49-F238E27FC236}">
                <a16:creationId xmlns:a16="http://schemas.microsoft.com/office/drawing/2014/main" id="{20B0DFFD-E082-1B4C-9F47-E39203A093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8" name="Title 5">
            <a:extLst>
              <a:ext uri="{FF2B5EF4-FFF2-40B4-BE49-F238E27FC236}">
                <a16:creationId xmlns:a16="http://schemas.microsoft.com/office/drawing/2014/main" id="{73FF9A73-5BA3-7A42-89D2-8D8C746E83CB}"/>
              </a:ext>
            </a:extLst>
          </p:cNvPr>
          <p:cNvSpPr txBox="1">
            <a:spLocks noGrp="1"/>
          </p:cNvSpPr>
          <p:nvPr>
            <p:ph type="title"/>
          </p:nvPr>
        </p:nvSpPr>
        <p:spPr>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Flavors of QA: Multi-hop QA</a:t>
            </a:r>
          </a:p>
        </p:txBody>
      </p:sp>
    </p:spTree>
    <p:extLst>
      <p:ext uri="{BB962C8B-B14F-4D97-AF65-F5344CB8AC3E}">
        <p14:creationId xmlns:p14="http://schemas.microsoft.com/office/powerpoint/2010/main" val="3353186696"/>
      </p:ext>
    </p:extLst>
  </p:cSld>
  <p:clrMapOvr>
    <a:masterClrMapping/>
  </p:clrMapOvr>
  <mc:AlternateContent xmlns:mc="http://schemas.openxmlformats.org/markup-compatibility/2006" xmlns:p14="http://schemas.microsoft.com/office/powerpoint/2010/main">
    <mc:Choice Requires="p14">
      <p:transition spd="slow" p14:dur="2000" advTm="17824"/>
    </mc:Choice>
    <mc:Fallback xmlns="">
      <p:transition spd="slow" advTm="1782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6;p26">
            <a:extLst>
              <a:ext uri="{FF2B5EF4-FFF2-40B4-BE49-F238E27FC236}">
                <a16:creationId xmlns:a16="http://schemas.microsoft.com/office/drawing/2014/main" id="{DE2B8AF5-ABC8-5F47-87D5-BB891DA58040}"/>
              </a:ext>
            </a:extLst>
          </p:cNvPr>
          <p:cNvSpPr txBox="1"/>
          <p:nvPr/>
        </p:nvSpPr>
        <p:spPr>
          <a:xfrm>
            <a:off x="457664" y="1171306"/>
            <a:ext cx="8413411" cy="591030"/>
          </a:xfrm>
          <a:prstGeom prst="rect">
            <a:avLst/>
          </a:prstGeom>
          <a:noFill/>
          <a:ln>
            <a:noFill/>
          </a:ln>
        </p:spPr>
        <p:txBody>
          <a:bodyPr spcFirstLastPara="1" wrap="square" lIns="91425" tIns="91425" rIns="91425" bIns="91425" anchor="t" anchorCtr="0">
            <a:noAutofit/>
          </a:bodyPr>
          <a:lstStyle/>
          <a:p>
            <a:pPr lvl="0"/>
            <a:r>
              <a:rPr lang="en" sz="2400" dirty="0" err="1">
                <a:latin typeface="Calibri"/>
                <a:ea typeface="Calibri"/>
                <a:cs typeface="Calibri"/>
                <a:sym typeface="Calibri"/>
              </a:rPr>
              <a:t>WikiQA</a:t>
            </a:r>
            <a:r>
              <a:rPr lang="en" sz="2400" dirty="0">
                <a:latin typeface="Calibri"/>
                <a:ea typeface="Calibri"/>
                <a:cs typeface="Calibri"/>
                <a:sym typeface="Calibri"/>
              </a:rPr>
              <a:t> </a:t>
            </a:r>
            <a:r>
              <a:rPr lang="en-US" sz="2400" dirty="0">
                <a:latin typeface="Calibri"/>
                <a:ea typeface="Calibri"/>
                <a:cs typeface="Calibri"/>
                <a:sym typeface="Calibri"/>
              </a:rPr>
              <a:t>(Yang et al., 2015)</a:t>
            </a:r>
          </a:p>
        </p:txBody>
      </p:sp>
      <p:sp>
        <p:nvSpPr>
          <p:cNvPr id="4" name="Slide Number Placeholder 3">
            <a:extLst>
              <a:ext uri="{FF2B5EF4-FFF2-40B4-BE49-F238E27FC236}">
                <a16:creationId xmlns:a16="http://schemas.microsoft.com/office/drawing/2014/main" id="{20B0DFFD-E082-1B4C-9F47-E39203A093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02EDAB67-29D5-7F46-BD3B-CE5BBCDDF2DC}"/>
              </a:ext>
            </a:extLst>
          </p:cNvPr>
          <p:cNvSpPr txBox="1"/>
          <p:nvPr/>
        </p:nvSpPr>
        <p:spPr>
          <a:xfrm>
            <a:off x="547894" y="1665625"/>
            <a:ext cx="8048211" cy="3477875"/>
          </a:xfrm>
          <a:prstGeom prst="rect">
            <a:avLst/>
          </a:prstGeom>
          <a:noFill/>
        </p:spPr>
        <p:txBody>
          <a:bodyPr wrap="square" rtlCol="0">
            <a:spAutoFit/>
          </a:bodyPr>
          <a:lstStyle/>
          <a:p>
            <a:r>
              <a:rPr lang="en-US" sz="2000" dirty="0"/>
              <a:t>Question: how does a water pump work?</a:t>
            </a:r>
          </a:p>
          <a:p>
            <a:endParaRPr lang="en-US" sz="2000" dirty="0"/>
          </a:p>
          <a:p>
            <a:r>
              <a:rPr lang="en-US" sz="2000" dirty="0"/>
              <a:t>A large, electrically driven pump (</a:t>
            </a:r>
            <a:r>
              <a:rPr lang="en-US" sz="2000" dirty="0" err="1"/>
              <a:t>electropump</a:t>
            </a:r>
            <a:r>
              <a:rPr lang="en-US" sz="2000" dirty="0"/>
              <a:t>) for waterworks near the </a:t>
            </a:r>
            <a:r>
              <a:rPr lang="en-US" sz="2000" dirty="0" err="1"/>
              <a:t>Hengsteysee</a:t>
            </a:r>
            <a:r>
              <a:rPr lang="en-US" sz="2000" dirty="0"/>
              <a:t> , Germany.</a:t>
            </a:r>
          </a:p>
          <a:p>
            <a:endParaRPr lang="en-US" sz="2000" dirty="0"/>
          </a:p>
          <a:p>
            <a:r>
              <a:rPr lang="en-US" sz="2000" b="1" dirty="0"/>
              <a:t>Pumps operate by some mechanism (typically reciprocating or rotary), and consume energy to perform mechanical work by moving the fluid. </a:t>
            </a:r>
            <a:endParaRPr lang="en-US" sz="2000" dirty="0"/>
          </a:p>
          <a:p>
            <a:endParaRPr lang="en-US" sz="2000" dirty="0"/>
          </a:p>
          <a:p>
            <a:r>
              <a:rPr lang="en-US" sz="2000" dirty="0"/>
              <a:t>A pump is a device that moves fluids (liquids or gases), or sometimes slurries , by mechanical action.</a:t>
            </a:r>
          </a:p>
        </p:txBody>
      </p:sp>
      <p:sp>
        <p:nvSpPr>
          <p:cNvPr id="7" name="Title 5">
            <a:extLst>
              <a:ext uri="{FF2B5EF4-FFF2-40B4-BE49-F238E27FC236}">
                <a16:creationId xmlns:a16="http://schemas.microsoft.com/office/drawing/2014/main" id="{1B66E20B-3BA0-F64D-BD12-DD160AD7B9C7}"/>
              </a:ext>
            </a:extLst>
          </p:cNvPr>
          <p:cNvSpPr>
            <a:spLocks noGrp="1"/>
          </p:cNvSpPr>
          <p:nvPr>
            <p:ph type="title"/>
          </p:nvPr>
        </p:nvSpPr>
        <p:spPr/>
        <p:txBody>
          <a:bodyPr/>
          <a:lstStyle/>
          <a:p>
            <a:r>
              <a:rPr lang="en-US" dirty="0"/>
              <a:t>Flavors of QA: sentence selection</a:t>
            </a:r>
          </a:p>
        </p:txBody>
      </p:sp>
    </p:spTree>
    <p:extLst>
      <p:ext uri="{BB962C8B-B14F-4D97-AF65-F5344CB8AC3E}">
        <p14:creationId xmlns:p14="http://schemas.microsoft.com/office/powerpoint/2010/main" val="3711701413"/>
      </p:ext>
    </p:extLst>
  </p:cSld>
  <p:clrMapOvr>
    <a:masterClrMapping/>
  </p:clrMapOvr>
  <mc:AlternateContent xmlns:mc="http://schemas.openxmlformats.org/markup-compatibility/2006" xmlns:p14="http://schemas.microsoft.com/office/powerpoint/2010/main">
    <mc:Choice Requires="p14">
      <p:transition spd="slow" p14:dur="2000" advTm="17824"/>
    </mc:Choice>
    <mc:Fallback xmlns="">
      <p:transition spd="slow" advTm="1782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6;p26">
            <a:extLst>
              <a:ext uri="{FF2B5EF4-FFF2-40B4-BE49-F238E27FC236}">
                <a16:creationId xmlns:a16="http://schemas.microsoft.com/office/drawing/2014/main" id="{DE2B8AF5-ABC8-5F47-87D5-BB891DA58040}"/>
              </a:ext>
            </a:extLst>
          </p:cNvPr>
          <p:cNvSpPr txBox="1"/>
          <p:nvPr/>
        </p:nvSpPr>
        <p:spPr>
          <a:xfrm>
            <a:off x="457664" y="1171306"/>
            <a:ext cx="8413411" cy="591030"/>
          </a:xfrm>
          <a:prstGeom prst="rect">
            <a:avLst/>
          </a:prstGeom>
          <a:noFill/>
          <a:ln>
            <a:noFill/>
          </a:ln>
        </p:spPr>
        <p:txBody>
          <a:bodyPr spcFirstLastPara="1" wrap="square" lIns="91425" tIns="91425" rIns="91425" bIns="91425" anchor="t" anchorCtr="0">
            <a:noAutofit/>
          </a:bodyPr>
          <a:lstStyle/>
          <a:p>
            <a:pPr lvl="0"/>
            <a:r>
              <a:rPr lang="en" sz="2400" dirty="0" err="1">
                <a:latin typeface="Calibri"/>
                <a:ea typeface="Calibri"/>
                <a:cs typeface="Calibri"/>
                <a:sym typeface="Calibri"/>
              </a:rPr>
              <a:t>SQuAD</a:t>
            </a:r>
            <a:r>
              <a:rPr lang="en" sz="2400" dirty="0">
                <a:latin typeface="Calibri"/>
                <a:ea typeface="Calibri"/>
                <a:cs typeface="Calibri"/>
                <a:sym typeface="Calibri"/>
              </a:rPr>
              <a:t> </a:t>
            </a:r>
            <a:r>
              <a:rPr lang="en-US" sz="2400" dirty="0">
                <a:latin typeface="Calibri"/>
                <a:ea typeface="Calibri"/>
                <a:cs typeface="Calibri"/>
                <a:sym typeface="Calibri"/>
              </a:rPr>
              <a:t>(</a:t>
            </a:r>
            <a:r>
              <a:rPr lang="en-US" sz="2400" dirty="0" err="1">
                <a:latin typeface="Calibri"/>
                <a:ea typeface="Calibri"/>
                <a:cs typeface="Calibri"/>
                <a:sym typeface="Calibri"/>
              </a:rPr>
              <a:t>Rajpurkar</a:t>
            </a:r>
            <a:r>
              <a:rPr lang="en-US" sz="2400" dirty="0">
                <a:latin typeface="Calibri"/>
                <a:ea typeface="Calibri"/>
                <a:cs typeface="Calibri"/>
                <a:sym typeface="Calibri"/>
              </a:rPr>
              <a:t> et al., 2016)</a:t>
            </a:r>
          </a:p>
        </p:txBody>
      </p:sp>
      <p:sp>
        <p:nvSpPr>
          <p:cNvPr id="4" name="Slide Number Placeholder 3">
            <a:extLst>
              <a:ext uri="{FF2B5EF4-FFF2-40B4-BE49-F238E27FC236}">
                <a16:creationId xmlns:a16="http://schemas.microsoft.com/office/drawing/2014/main" id="{20B0DFFD-E082-1B4C-9F47-E39203A093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7" name="Title 5">
            <a:extLst>
              <a:ext uri="{FF2B5EF4-FFF2-40B4-BE49-F238E27FC236}">
                <a16:creationId xmlns:a16="http://schemas.microsoft.com/office/drawing/2014/main" id="{1B66E20B-3BA0-F64D-BD12-DD160AD7B9C7}"/>
              </a:ext>
            </a:extLst>
          </p:cNvPr>
          <p:cNvSpPr>
            <a:spLocks noGrp="1"/>
          </p:cNvSpPr>
          <p:nvPr>
            <p:ph type="title"/>
          </p:nvPr>
        </p:nvSpPr>
        <p:spPr/>
        <p:txBody>
          <a:bodyPr/>
          <a:lstStyle/>
          <a:p>
            <a:r>
              <a:rPr lang="en-US" dirty="0"/>
              <a:t>Flavors of QA: reading comprehension</a:t>
            </a:r>
          </a:p>
        </p:txBody>
      </p:sp>
      <p:sp>
        <p:nvSpPr>
          <p:cNvPr id="5" name="TextBox 4">
            <a:extLst>
              <a:ext uri="{FF2B5EF4-FFF2-40B4-BE49-F238E27FC236}">
                <a16:creationId xmlns:a16="http://schemas.microsoft.com/office/drawing/2014/main" id="{E3627B83-5BDD-A749-8169-9A6956F71F74}"/>
              </a:ext>
            </a:extLst>
          </p:cNvPr>
          <p:cNvSpPr txBox="1"/>
          <p:nvPr/>
        </p:nvSpPr>
        <p:spPr>
          <a:xfrm>
            <a:off x="362539" y="1679750"/>
            <a:ext cx="8458200" cy="2923877"/>
          </a:xfrm>
          <a:prstGeom prst="rect">
            <a:avLst/>
          </a:prstGeom>
          <a:noFill/>
        </p:spPr>
        <p:txBody>
          <a:bodyPr wrap="square" rtlCol="0">
            <a:spAutoFit/>
          </a:bodyPr>
          <a:lstStyle/>
          <a:p>
            <a:endParaRPr lang="en-US" dirty="0"/>
          </a:p>
          <a:p>
            <a:r>
              <a:rPr lang="en-US" dirty="0"/>
              <a:t>In meteorology, precipitation is any product of the condensation of atmospheric water vapor that falls under gravity. The main forms of precipitation include drizzle, rain, sleet, snow, graupel and hail... Precipitation forms as smaller droplets coalesce via collision with other rain drops or ice crystals </a:t>
            </a:r>
            <a:r>
              <a:rPr lang="en-US" b="1" dirty="0"/>
              <a:t>within a cloud</a:t>
            </a:r>
            <a:r>
              <a:rPr lang="en-US" dirty="0"/>
              <a:t>. Short, intense periods of rain in scattered locations are called “showers”. </a:t>
            </a:r>
            <a:endParaRPr lang="en-US" sz="2400" dirty="0"/>
          </a:p>
          <a:p>
            <a:endParaRPr lang="en-US" sz="2400" dirty="0"/>
          </a:p>
          <a:p>
            <a:endParaRPr lang="en-US" sz="2400" dirty="0"/>
          </a:p>
          <a:p>
            <a:r>
              <a:rPr lang="en-US" i="1" dirty="0"/>
              <a:t>Question - </a:t>
            </a:r>
            <a:r>
              <a:rPr lang="en-US" dirty="0"/>
              <a:t>Where do water droplets collide with ice crystals to form precipitation?</a:t>
            </a:r>
            <a:br>
              <a:rPr lang="en-US" dirty="0"/>
            </a:br>
            <a:endParaRPr lang="en-US" i="1" dirty="0"/>
          </a:p>
          <a:p>
            <a:r>
              <a:rPr lang="en-US" i="1" dirty="0"/>
              <a:t>Answer – “</a:t>
            </a:r>
            <a:r>
              <a:rPr lang="en-US" dirty="0"/>
              <a:t>within a cloud”</a:t>
            </a:r>
            <a:endParaRPr lang="en-US" sz="2400" dirty="0"/>
          </a:p>
          <a:p>
            <a:endParaRPr lang="en-US" sz="2400" dirty="0"/>
          </a:p>
        </p:txBody>
      </p:sp>
    </p:spTree>
    <p:extLst>
      <p:ext uri="{BB962C8B-B14F-4D97-AF65-F5344CB8AC3E}">
        <p14:creationId xmlns:p14="http://schemas.microsoft.com/office/powerpoint/2010/main" val="208349539"/>
      </p:ext>
    </p:extLst>
  </p:cSld>
  <p:clrMapOvr>
    <a:masterClrMapping/>
  </p:clrMapOvr>
  <mc:AlternateContent xmlns:mc="http://schemas.openxmlformats.org/markup-compatibility/2006" xmlns:p14="http://schemas.microsoft.com/office/powerpoint/2010/main">
    <mc:Choice Requires="p14">
      <p:transition spd="slow" p14:dur="2000" advTm="17824"/>
    </mc:Choice>
    <mc:Fallback xmlns="">
      <p:transition spd="slow" advTm="1782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B0DFFD-E082-1B4C-9F47-E39203A093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7" name="Title 5">
            <a:extLst>
              <a:ext uri="{FF2B5EF4-FFF2-40B4-BE49-F238E27FC236}">
                <a16:creationId xmlns:a16="http://schemas.microsoft.com/office/drawing/2014/main" id="{1B66E20B-3BA0-F64D-BD12-DD160AD7B9C7}"/>
              </a:ext>
            </a:extLst>
          </p:cNvPr>
          <p:cNvSpPr>
            <a:spLocks noGrp="1"/>
          </p:cNvSpPr>
          <p:nvPr>
            <p:ph type="title"/>
          </p:nvPr>
        </p:nvSpPr>
        <p:spPr/>
        <p:txBody>
          <a:bodyPr/>
          <a:lstStyle/>
          <a:p>
            <a:r>
              <a:rPr lang="en-US" dirty="0"/>
              <a:t>Flavors of QA: </a:t>
            </a:r>
            <a:r>
              <a:rPr lang="en-US" dirty="0" err="1"/>
              <a:t>Maths</a:t>
            </a:r>
            <a:r>
              <a:rPr lang="en-US" dirty="0"/>
              <a:t> QA</a:t>
            </a:r>
          </a:p>
        </p:txBody>
      </p:sp>
      <p:sp>
        <p:nvSpPr>
          <p:cNvPr id="3" name="Rectangle 2">
            <a:extLst>
              <a:ext uri="{FF2B5EF4-FFF2-40B4-BE49-F238E27FC236}">
                <a16:creationId xmlns:a16="http://schemas.microsoft.com/office/drawing/2014/main" id="{780662F9-F1BE-9A42-AE17-D9F70310C87E}"/>
              </a:ext>
            </a:extLst>
          </p:cNvPr>
          <p:cNvSpPr/>
          <p:nvPr/>
        </p:nvSpPr>
        <p:spPr>
          <a:xfrm>
            <a:off x="478971" y="1232921"/>
            <a:ext cx="8258629" cy="3077766"/>
          </a:xfrm>
          <a:prstGeom prst="rect">
            <a:avLst/>
          </a:prstGeom>
        </p:spPr>
        <p:txBody>
          <a:bodyPr wrap="square">
            <a:spAutoFit/>
          </a:bodyPr>
          <a:lstStyle/>
          <a:p>
            <a:r>
              <a:rPr lang="en-US" sz="1800" b="1" dirty="0">
                <a:latin typeface="NimbusRomNo9L"/>
              </a:rPr>
              <a:t>Closed-vocabulary algebra</a:t>
            </a:r>
            <a:r>
              <a:rPr lang="en-US" dirty="0">
                <a:latin typeface="NimbusRomNo9L"/>
              </a:rPr>
              <a:t>: Suppose 3x + y = 15, where x is a positive integer. What is the difference between the largest possible value of y and the smallest possible value of x, assuming that y is also a positive integer? </a:t>
            </a:r>
          </a:p>
          <a:p>
            <a:endParaRPr lang="en-US" dirty="0">
              <a:latin typeface="NimbusRomNo9L"/>
            </a:endParaRPr>
          </a:p>
          <a:p>
            <a:endParaRPr lang="en-US" dirty="0"/>
          </a:p>
          <a:p>
            <a:r>
              <a:rPr lang="en-US" sz="1800" b="1" dirty="0">
                <a:latin typeface="NimbusRomNo9L"/>
              </a:rPr>
              <a:t>Open-vocabulary algebra</a:t>
            </a:r>
            <a:r>
              <a:rPr lang="en-US" dirty="0">
                <a:latin typeface="NimbusRomNo9L"/>
              </a:rPr>
              <a:t>: At a basketball tournament involving 8 teams, each team played 4 games with each of the other teams. How many games were played at this tournament? </a:t>
            </a:r>
          </a:p>
          <a:p>
            <a:endParaRPr lang="en-US" dirty="0">
              <a:latin typeface="NimbusRomNo9L"/>
            </a:endParaRPr>
          </a:p>
          <a:p>
            <a:endParaRPr lang="en-US" dirty="0"/>
          </a:p>
          <a:p>
            <a:r>
              <a:rPr lang="en-US" sz="1800" b="1" dirty="0">
                <a:latin typeface="NimbusRomNo9L"/>
              </a:rPr>
              <a:t>Geometry</a:t>
            </a:r>
            <a:r>
              <a:rPr lang="en-US" dirty="0">
                <a:latin typeface="NimbusRomNo9L"/>
              </a:rPr>
              <a:t>: The lengths of two sides of a triangle are </a:t>
            </a:r>
            <a:r>
              <a:rPr lang="en-US" dirty="0">
                <a:latin typeface="CMR10"/>
              </a:rPr>
              <a:t>(</a:t>
            </a:r>
            <a:r>
              <a:rPr lang="en-US" dirty="0">
                <a:latin typeface="CMMI10"/>
              </a:rPr>
              <a:t>x </a:t>
            </a:r>
            <a:r>
              <a:rPr lang="en-US" dirty="0">
                <a:latin typeface="CMSY10"/>
              </a:rPr>
              <a:t>− </a:t>
            </a:r>
            <a:r>
              <a:rPr lang="en-US" dirty="0">
                <a:latin typeface="CMR10"/>
              </a:rPr>
              <a:t>2) </a:t>
            </a:r>
            <a:r>
              <a:rPr lang="en-US" dirty="0">
                <a:latin typeface="NimbusRomNo9L"/>
              </a:rPr>
              <a:t>and </a:t>
            </a:r>
            <a:r>
              <a:rPr lang="en-US" dirty="0">
                <a:latin typeface="CMR10"/>
              </a:rPr>
              <a:t>(</a:t>
            </a:r>
            <a:r>
              <a:rPr lang="en-US" dirty="0">
                <a:latin typeface="CMMI10"/>
              </a:rPr>
              <a:t>x </a:t>
            </a:r>
            <a:r>
              <a:rPr lang="en-US" dirty="0">
                <a:latin typeface="CMR10"/>
              </a:rPr>
              <a:t>+ 2)</a:t>
            </a:r>
            <a:r>
              <a:rPr lang="en-US" dirty="0">
                <a:latin typeface="NimbusRomNo9L"/>
              </a:rPr>
              <a:t>, where </a:t>
            </a:r>
            <a:r>
              <a:rPr lang="en-US" dirty="0">
                <a:latin typeface="CMMI10"/>
              </a:rPr>
              <a:t>x &gt; </a:t>
            </a:r>
            <a:r>
              <a:rPr lang="en-US" dirty="0">
                <a:latin typeface="CMR10"/>
              </a:rPr>
              <a:t>2</a:t>
            </a:r>
            <a:r>
              <a:rPr lang="en-US" dirty="0">
                <a:latin typeface="NimbusRomNo9L"/>
              </a:rPr>
              <a:t>. Which of the following ranges includes all and only the possible values of the third side </a:t>
            </a:r>
            <a:r>
              <a:rPr lang="en-US" dirty="0">
                <a:latin typeface="CMMI10"/>
              </a:rPr>
              <a:t>y</a:t>
            </a:r>
            <a:r>
              <a:rPr lang="en-US" dirty="0">
                <a:latin typeface="NimbusRomNo9L"/>
              </a:rPr>
              <a:t>? </a:t>
            </a:r>
          </a:p>
          <a:p>
            <a:endParaRPr lang="en-US" dirty="0">
              <a:latin typeface="NimbusRomNo9L"/>
            </a:endParaRPr>
          </a:p>
          <a:p>
            <a:r>
              <a:rPr lang="en-US" dirty="0">
                <a:latin typeface="NimbusRomNo9L"/>
              </a:rPr>
              <a:t>(A)</a:t>
            </a:r>
            <a:r>
              <a:rPr lang="en-US" dirty="0">
                <a:latin typeface="CMR10"/>
              </a:rPr>
              <a:t>0</a:t>
            </a:r>
            <a:r>
              <a:rPr lang="en-US" dirty="0">
                <a:latin typeface="CMMI10"/>
              </a:rPr>
              <a:t>&lt;y&lt;x</a:t>
            </a:r>
            <a:r>
              <a:rPr lang="en-US" dirty="0">
                <a:latin typeface="NimbusRomNo9L"/>
              </a:rPr>
              <a:t>(B)</a:t>
            </a:r>
            <a:r>
              <a:rPr lang="en-US" dirty="0">
                <a:latin typeface="CMR10"/>
              </a:rPr>
              <a:t>0</a:t>
            </a:r>
            <a:r>
              <a:rPr lang="en-US" dirty="0">
                <a:latin typeface="CMMI10"/>
              </a:rPr>
              <a:t>&lt;y&lt;</a:t>
            </a:r>
            <a:r>
              <a:rPr lang="en-US" dirty="0">
                <a:latin typeface="CMR10"/>
              </a:rPr>
              <a:t>2</a:t>
            </a:r>
            <a:r>
              <a:rPr lang="en-US" dirty="0">
                <a:latin typeface="CMMI10"/>
              </a:rPr>
              <a:t>x</a:t>
            </a:r>
            <a:r>
              <a:rPr lang="en-US" dirty="0">
                <a:latin typeface="NimbusRomNo9L"/>
              </a:rPr>
              <a:t>(C) </a:t>
            </a:r>
            <a:r>
              <a:rPr lang="en-US" dirty="0">
                <a:latin typeface="CMR10"/>
              </a:rPr>
              <a:t>4 </a:t>
            </a:r>
            <a:r>
              <a:rPr lang="en-US" dirty="0">
                <a:latin typeface="CMMI10"/>
              </a:rPr>
              <a:t>&lt; y &lt; </a:t>
            </a:r>
            <a:r>
              <a:rPr lang="en-US" dirty="0">
                <a:latin typeface="CMR10"/>
              </a:rPr>
              <a:t>2</a:t>
            </a:r>
            <a:r>
              <a:rPr lang="en-US" dirty="0">
                <a:latin typeface="CMMI10"/>
              </a:rPr>
              <a:t>x </a:t>
            </a:r>
            <a:endParaRPr lang="en-US" dirty="0">
              <a:effectLst/>
            </a:endParaRPr>
          </a:p>
        </p:txBody>
      </p:sp>
      <p:sp>
        <p:nvSpPr>
          <p:cNvPr id="5" name="Rectangle 4">
            <a:extLst>
              <a:ext uri="{FF2B5EF4-FFF2-40B4-BE49-F238E27FC236}">
                <a16:creationId xmlns:a16="http://schemas.microsoft.com/office/drawing/2014/main" id="{370FD685-31CA-B140-B8C0-746E3901F968}"/>
              </a:ext>
            </a:extLst>
          </p:cNvPr>
          <p:cNvSpPr/>
          <p:nvPr/>
        </p:nvSpPr>
        <p:spPr>
          <a:xfrm>
            <a:off x="5466693" y="4716036"/>
            <a:ext cx="3526928" cy="307777"/>
          </a:xfrm>
          <a:prstGeom prst="rect">
            <a:avLst/>
          </a:prstGeom>
        </p:spPr>
        <p:txBody>
          <a:bodyPr wrap="none">
            <a:spAutoFit/>
          </a:bodyPr>
          <a:lstStyle/>
          <a:p>
            <a:r>
              <a:rPr lang="en-US" dirty="0"/>
              <a:t>Example taken from Hopkins et al. (2019) </a:t>
            </a:r>
          </a:p>
        </p:txBody>
      </p:sp>
    </p:spTree>
    <p:extLst>
      <p:ext uri="{BB962C8B-B14F-4D97-AF65-F5344CB8AC3E}">
        <p14:creationId xmlns:p14="http://schemas.microsoft.com/office/powerpoint/2010/main" val="1667375757"/>
      </p:ext>
    </p:extLst>
  </p:cSld>
  <p:clrMapOvr>
    <a:masterClrMapping/>
  </p:clrMapOvr>
  <mc:AlternateContent xmlns:mc="http://schemas.openxmlformats.org/markup-compatibility/2006" xmlns:p14="http://schemas.microsoft.com/office/powerpoint/2010/main">
    <mc:Choice Requires="p14">
      <p:transition spd="slow" p14:dur="2000" advTm="17824"/>
    </mc:Choice>
    <mc:Fallback xmlns="">
      <p:transition spd="slow" advTm="1782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 sz="5400" b="1" dirty="0"/>
              <a:t>Our focus – Multiple choice QA</a:t>
            </a:r>
            <a:endParaRPr sz="5400" b="1" dirty="0"/>
          </a:p>
        </p:txBody>
      </p:sp>
      <p:sp>
        <p:nvSpPr>
          <p:cNvPr id="172" name="Google Shape;172;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 name="Google Shape;171;p30">
            <a:extLst>
              <a:ext uri="{FF2B5EF4-FFF2-40B4-BE49-F238E27FC236}">
                <a16:creationId xmlns:a16="http://schemas.microsoft.com/office/drawing/2014/main" id="{98785244-5752-AE46-A7C8-08EB69BC08D8}"/>
              </a:ext>
            </a:extLst>
          </p:cNvPr>
          <p:cNvSpPr txBox="1">
            <a:spLocks/>
          </p:cNvSpPr>
          <p:nvPr/>
        </p:nvSpPr>
        <p:spPr>
          <a:xfrm>
            <a:off x="565831" y="3167518"/>
            <a:ext cx="7886700" cy="173666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5400"/>
            </a:pPr>
            <a:r>
              <a:rPr lang="en-US" sz="4000" b="1" dirty="0">
                <a:solidFill>
                  <a:srgbClr val="0070C0"/>
                </a:solidFill>
              </a:rPr>
              <a:t>Information Systems</a:t>
            </a:r>
          </a:p>
          <a:p>
            <a:pPr algn="ctr">
              <a:buSzPts val="5400"/>
            </a:pPr>
            <a:endParaRPr lang="en-US" sz="4000" b="1" dirty="0">
              <a:solidFill>
                <a:srgbClr val="0070C0"/>
              </a:solidFill>
            </a:endParaRPr>
          </a:p>
          <a:p>
            <a:pPr algn="ctr">
              <a:buSzPts val="5400"/>
            </a:pPr>
            <a:r>
              <a:rPr lang="en-US" sz="4000" b="1" dirty="0">
                <a:solidFill>
                  <a:srgbClr val="0070C0"/>
                </a:solidFill>
              </a:rPr>
              <a:t>Data Sciences</a:t>
            </a:r>
          </a:p>
        </p:txBody>
      </p:sp>
    </p:spTree>
    <p:extLst>
      <p:ext uri="{BB962C8B-B14F-4D97-AF65-F5344CB8AC3E}">
        <p14:creationId xmlns:p14="http://schemas.microsoft.com/office/powerpoint/2010/main" val="1176360716"/>
      </p:ext>
    </p:extLst>
  </p:cSld>
  <p:clrMapOvr>
    <a:masterClrMapping/>
  </p:clrMapOvr>
  <mc:AlternateContent xmlns:mc="http://schemas.openxmlformats.org/markup-compatibility/2006" xmlns:p14="http://schemas.microsoft.com/office/powerpoint/2010/main">
    <mc:Choice Requires="p14">
      <p:transition spd="slow" p14:dur="2000" advTm="2244"/>
    </mc:Choice>
    <mc:Fallback xmlns="">
      <p:transition spd="slow" advTm="2244"/>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17488</TotalTime>
  <Words>2980</Words>
  <Application>Microsoft Macintosh PowerPoint</Application>
  <PresentationFormat>On-screen Show (16:9)</PresentationFormat>
  <Paragraphs>729</Paragraphs>
  <Slides>44</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CMMI10</vt:lpstr>
      <vt:lpstr>CMR10</vt:lpstr>
      <vt:lpstr>CMSY10</vt:lpstr>
      <vt:lpstr>Nimbus Roman No9 L</vt:lpstr>
      <vt:lpstr>NimbusRomNo9L</vt:lpstr>
      <vt:lpstr>Office Theme</vt:lpstr>
      <vt:lpstr>Survey of Multiple Choice Question Answering Systems</vt:lpstr>
      <vt:lpstr>Task: question answering</vt:lpstr>
      <vt:lpstr>Task: question answering</vt:lpstr>
      <vt:lpstr>Flavors of QA: Multiple-choice QA</vt:lpstr>
      <vt:lpstr>Flavors of QA: Multi-hop QA</vt:lpstr>
      <vt:lpstr>Flavors of QA: sentence selection</vt:lpstr>
      <vt:lpstr>Flavors of QA: reading comprehension</vt:lpstr>
      <vt:lpstr>Flavors of QA: Maths QA</vt:lpstr>
      <vt:lpstr>Our focus – Multiple choice QA</vt:lpstr>
      <vt:lpstr>Applications:</vt:lpstr>
      <vt:lpstr>We have seen numerous systems</vt:lpstr>
      <vt:lpstr>So…</vt:lpstr>
      <vt:lpstr>Hence…</vt:lpstr>
      <vt:lpstr>MCQA datasets</vt:lpstr>
      <vt:lpstr>ARC, 4th and 8th grade Science QA dataset</vt:lpstr>
      <vt:lpstr>Multi-hop MCQA dataset (OpenBookQA, Mihaylov et.al, 2018)</vt:lpstr>
      <vt:lpstr>Multi-hop reading comprehension QA</vt:lpstr>
      <vt:lpstr>Anomalies in MCQA datasets</vt:lpstr>
      <vt:lpstr>Types of MCQA systems</vt:lpstr>
      <vt:lpstr>Methods</vt:lpstr>
      <vt:lpstr>Statistical NLP (SNLP)</vt:lpstr>
      <vt:lpstr>Statistical NLP (SNLP)</vt:lpstr>
      <vt:lpstr>Statistical NLP (SNLP)</vt:lpstr>
      <vt:lpstr>Statistical NLP (SNLP)</vt:lpstr>
      <vt:lpstr>Information Retrieval (IR)</vt:lpstr>
      <vt:lpstr>Information Retrieval (IR)</vt:lpstr>
      <vt:lpstr>Information Retrieval (IR)</vt:lpstr>
      <vt:lpstr>Information Retrieval (IR)</vt:lpstr>
      <vt:lpstr>Artificial Intelligence (AI)</vt:lpstr>
      <vt:lpstr>Artificial Intelligence (AI)</vt:lpstr>
      <vt:lpstr>Artificial Intelligence (AI)</vt:lpstr>
      <vt:lpstr>Performance comparison</vt:lpstr>
      <vt:lpstr>Performance comparison (ARC dataset)</vt:lpstr>
      <vt:lpstr>Performance comparison</vt:lpstr>
      <vt:lpstr>Performance comparison</vt:lpstr>
      <vt:lpstr>Performance comparison</vt:lpstr>
      <vt:lpstr>Performance comparison</vt:lpstr>
      <vt:lpstr>Qualitative analysis – Domain Robustness</vt:lpstr>
      <vt:lpstr>Domain robustness</vt:lpstr>
      <vt:lpstr>Domain robustness</vt:lpstr>
      <vt:lpstr>Domain robustness</vt:lpstr>
      <vt:lpstr>Domain robustness</vt:lpstr>
      <vt:lpstr>Conclusion</vt:lpstr>
      <vt:lpstr>Thank you! 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Alignment over Heterogeneous Embeddings for Question Answering</dc:title>
  <cp:lastModifiedBy>Microsoft Office User</cp:lastModifiedBy>
  <cp:revision>356</cp:revision>
  <cp:lastPrinted>2019-10-15T02:02:13Z</cp:lastPrinted>
  <dcterms:modified xsi:type="dcterms:W3CDTF">2019-10-15T10:13:42Z</dcterms:modified>
</cp:coreProperties>
</file>